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588" r:id="rId3"/>
    <p:sldId id="281" r:id="rId4"/>
    <p:sldId id="1552" r:id="rId5"/>
    <p:sldId id="1524" r:id="rId6"/>
    <p:sldId id="1318" r:id="rId7"/>
    <p:sldId id="1332" r:id="rId8"/>
    <p:sldId id="1319" r:id="rId9"/>
    <p:sldId id="1322" r:id="rId10"/>
    <p:sldId id="589" r:id="rId11"/>
    <p:sldId id="1323" r:id="rId12"/>
    <p:sldId id="1324" r:id="rId13"/>
    <p:sldId id="1325" r:id="rId14"/>
    <p:sldId id="1326" r:id="rId15"/>
    <p:sldId id="1328" r:id="rId16"/>
    <p:sldId id="371" r:id="rId17"/>
    <p:sldId id="372" r:id="rId18"/>
    <p:sldId id="373" r:id="rId19"/>
    <p:sldId id="440" r:id="rId20"/>
    <p:sldId id="439" r:id="rId21"/>
    <p:sldId id="438" r:id="rId22"/>
    <p:sldId id="377" r:id="rId23"/>
    <p:sldId id="1327" r:id="rId24"/>
    <p:sldId id="1553" r:id="rId25"/>
    <p:sldId id="1330" r:id="rId26"/>
    <p:sldId id="1329" r:id="rId27"/>
    <p:sldId id="1317" r:id="rId28"/>
    <p:sldId id="270" r:id="rId29"/>
    <p:sldId id="1554" r:id="rId30"/>
    <p:sldId id="1499" r:id="rId31"/>
    <p:sldId id="1335" r:id="rId32"/>
    <p:sldId id="1334" r:id="rId33"/>
    <p:sldId id="1336" r:id="rId34"/>
    <p:sldId id="1337" r:id="rId35"/>
    <p:sldId id="1338" r:id="rId36"/>
    <p:sldId id="1359" r:id="rId37"/>
    <p:sldId id="614" r:id="rId38"/>
    <p:sldId id="1339" r:id="rId39"/>
    <p:sldId id="1340" r:id="rId40"/>
    <p:sldId id="1342" r:id="rId41"/>
    <p:sldId id="1586" r:id="rId42"/>
    <p:sldId id="1585" r:id="rId43"/>
    <p:sldId id="1587" r:id="rId44"/>
    <p:sldId id="1341" r:id="rId45"/>
    <p:sldId id="1500" r:id="rId46"/>
    <p:sldId id="1503" r:id="rId47"/>
    <p:sldId id="1555" r:id="rId48"/>
    <p:sldId id="1548" r:id="rId49"/>
    <p:sldId id="1549" r:id="rId50"/>
    <p:sldId id="1550" r:id="rId51"/>
    <p:sldId id="1556" r:id="rId52"/>
    <p:sldId id="1584" r:id="rId53"/>
    <p:sldId id="1588" r:id="rId54"/>
    <p:sldId id="1589" r:id="rId55"/>
    <p:sldId id="1582" r:id="rId56"/>
    <p:sldId id="1583" r:id="rId57"/>
    <p:sldId id="1369" r:id="rId58"/>
    <p:sldId id="1360" r:id="rId59"/>
    <p:sldId id="1519" r:id="rId60"/>
    <p:sldId id="1520" r:id="rId61"/>
    <p:sldId id="1473" r:id="rId62"/>
    <p:sldId id="1498" r:id="rId63"/>
    <p:sldId id="1506" r:id="rId64"/>
    <p:sldId id="1479" r:id="rId65"/>
    <p:sldId id="1518" r:id="rId66"/>
    <p:sldId id="1557" r:id="rId67"/>
    <p:sldId id="1345" r:id="rId68"/>
    <p:sldId id="1502" r:id="rId69"/>
    <p:sldId id="1521" r:id="rId70"/>
    <p:sldId id="1349" r:id="rId71"/>
    <p:sldId id="1351" r:id="rId72"/>
    <p:sldId id="1352" r:id="rId73"/>
    <p:sldId id="1353" r:id="rId74"/>
    <p:sldId id="1558" r:id="rId75"/>
    <p:sldId id="1358" r:id="rId76"/>
    <p:sldId id="1364" r:id="rId77"/>
    <p:sldId id="1354" r:id="rId78"/>
    <p:sldId id="1363" r:id="rId79"/>
    <p:sldId id="544" r:id="rId80"/>
    <p:sldId id="546" r:id="rId81"/>
    <p:sldId id="1365" r:id="rId82"/>
    <p:sldId id="629" r:id="rId83"/>
    <p:sldId id="1505" r:id="rId84"/>
    <p:sldId id="1362" r:id="rId85"/>
    <p:sldId id="630" r:id="rId86"/>
    <p:sldId id="1559" r:id="rId87"/>
    <p:sldId id="1551" r:id="rId88"/>
    <p:sldId id="591" r:id="rId89"/>
    <p:sldId id="1523" r:id="rId90"/>
    <p:sldId id="1581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5804" autoAdjust="0"/>
  </p:normalViewPr>
  <p:slideViewPr>
    <p:cSldViewPr snapToGrid="0">
      <p:cViewPr varScale="1">
        <p:scale>
          <a:sx n="70" d="100"/>
          <a:sy n="70" d="100"/>
        </p:scale>
        <p:origin x="432" y="62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904F00-6B56-7044-B0E2-494A05C458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2A9C9-7209-43C8-B253-1255A1B545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1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6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13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-\sum_{j\in labels} p(j)\, \log q(j)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</a:t>
            </a:r>
          </a:p>
          <a:p>
            <a:r>
              <a:rPr lang="en-US" dirty="0"/>
              <a:t>\left\{\begin{matrix}</a:t>
            </a:r>
          </a:p>
          <a:p>
            <a:r>
              <a:rPr lang="en-US" dirty="0"/>
              <a:t>p(j)=1 \, \text{if } j=</a:t>
            </a:r>
            <a:r>
              <a:rPr lang="en-US" dirty="0" err="1"/>
              <a:t>y_i</a:t>
            </a:r>
            <a:r>
              <a:rPr lang="en-US" dirty="0"/>
              <a:t> \text{ (right label)} \\ </a:t>
            </a:r>
          </a:p>
          <a:p>
            <a:r>
              <a:rPr lang="en-US" dirty="0"/>
              <a:t>p(j)=0\,\, \</a:t>
            </a:r>
            <a:r>
              <a:rPr lang="en-US" dirty="0" err="1"/>
              <a:t>forall</a:t>
            </a:r>
            <a:r>
              <a:rPr lang="en-US" dirty="0"/>
              <a:t> \,\,j\</a:t>
            </a:r>
            <a:r>
              <a:rPr lang="en-US" dirty="0" err="1"/>
              <a:t>neq</a:t>
            </a:r>
            <a:r>
              <a:rPr lang="en-US" dirty="0"/>
              <a:t> </a:t>
            </a:r>
            <a:r>
              <a:rPr lang="en-US" dirty="0" err="1"/>
              <a:t>y_i</a:t>
            </a:r>
            <a:r>
              <a:rPr lang="en-US" dirty="0"/>
              <a:t> </a:t>
            </a:r>
          </a:p>
          <a:p>
            <a:r>
              <a:rPr lang="en-US" dirty="0"/>
              <a:t>\end{matrix}\right.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q(</a:t>
            </a:r>
            <a:r>
              <a:rPr lang="en-US" dirty="0" err="1"/>
              <a:t>y_i</a:t>
            </a:r>
            <a:r>
              <a:rPr lang="en-US" dirty="0"/>
              <a:t>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{\text{plug in with </a:t>
            </a:r>
            <a:r>
              <a:rPr lang="en-US" dirty="0" err="1"/>
              <a:t>softmax</a:t>
            </a:r>
            <a:r>
              <a:rPr lang="en-US" dirty="0"/>
              <a:t> classifier}}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(\frac{e^{s_{</a:t>
            </a:r>
            <a:r>
              <a:rPr lang="en-US" dirty="0" err="1"/>
              <a:t>y_i</a:t>
            </a:r>
            <a:r>
              <a:rPr lang="en-US" dirty="0"/>
              <a:t>}} }{\sum_{j} e^{</a:t>
            </a:r>
            <a:r>
              <a:rPr lang="en-US" dirty="0" err="1"/>
              <a:t>s_j</a:t>
            </a:r>
            <a:r>
              <a:rPr lang="en-US" dirty="0"/>
              <a:t>}})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f(\vec{x})}{\partial \vec{x}} = </a:t>
            </a:r>
          </a:p>
          <a:p>
            <a:pPr>
              <a:defRPr sz="1200"/>
            </a:pPr>
            <a:r>
              <a:t>\bigg [</a:t>
            </a:r>
          </a:p>
          <a:p>
            <a:pPr>
              <a:defRPr sz="1200"/>
            </a:pPr>
            <a:r>
              <a:t>\frac{\partial f(\vec{x})}{\partial x}, \frac{\partial f(\vec{x})}{\partial y}</a:t>
            </a:r>
          </a:p>
          <a:p>
            <a:pPr>
              <a:defRPr sz="1200"/>
            </a:pPr>
            <a:r>
              <a:t>\bigg]</a:t>
            </a:r>
          </a:p>
        </p:txBody>
      </p:sp>
    </p:spTree>
    <p:extLst>
      <p:ext uri="{BB962C8B-B14F-4D97-AF65-F5344CB8AC3E}">
        <p14:creationId xmlns:p14="http://schemas.microsoft.com/office/powerpoint/2010/main" val="109263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4633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youtube.com/watch?v=Uf3wnBNXV4k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60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7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gi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D196BE-06F9-4E0D-9A0A-29D08829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977643"/>
            <a:ext cx="10274828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73A4-19B3-4118-A834-60D3908D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3941-EC15-42DA-81FD-741CEDC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444F554-5C52-4C40-9C1C-AD08834F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0" y="1757093"/>
            <a:ext cx="10619839" cy="334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3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795-57E2-427E-BF4A-07C72459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pose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896A-A744-40B9-B989-305390C7E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Image result for human pose detection">
            <a:extLst>
              <a:ext uri="{FF2B5EF4-FFF2-40B4-BE49-F238E27FC236}">
                <a16:creationId xmlns:a16="http://schemas.microsoft.com/office/drawing/2014/main" id="{E7CCEE37-6967-4CA7-92D0-E765FEB147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08" y="969390"/>
            <a:ext cx="10342950" cy="58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9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CFD9-4E2C-4CDF-8A04-817CF99F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from a single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5DEB-585D-4A62-BC73-C99FE026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4" name="Picture 4" descr="Image result for single image 3d reconstruction">
            <a:extLst>
              <a:ext uri="{FF2B5EF4-FFF2-40B4-BE49-F238E27FC236}">
                <a16:creationId xmlns:a16="http://schemas.microsoft.com/office/drawing/2014/main" id="{8C9B5BA3-2599-4D30-A174-15A612E9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12192000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6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2A4C-52C3-4358-803C-A7F34F74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38D9-308F-4D1C-AD4E-A2A0268C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 descr="Image result for image captioning">
            <a:extLst>
              <a:ext uri="{FF2B5EF4-FFF2-40B4-BE49-F238E27FC236}">
                <a16:creationId xmlns:a16="http://schemas.microsoft.com/office/drawing/2014/main" id="{CC280D61-6C1D-4FF6-BB85-4BE14ED8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96" y="687227"/>
            <a:ext cx="9502808" cy="60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6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F358-1504-4961-9217-CFE62B8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87F6-7070-4340-B07A-F468F03F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 descr="Image result for style transfer">
            <a:extLst>
              <a:ext uri="{FF2B5EF4-FFF2-40B4-BE49-F238E27FC236}">
                <a16:creationId xmlns:a16="http://schemas.microsoft.com/office/drawing/2014/main" id="{4DE5658E-AC86-4368-AAE8-342EC902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296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04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54E9-9C05-4976-BF0D-2EA27B64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098C-8C1E-4719-8AB0-4422800D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we’ve seen before- object recognition is hard!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1F0F9494-0B52-4314-AABD-0F9C82AF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663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1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25602" name="Picture 2" descr="Related image">
            <a:extLst>
              <a:ext uri="{FF2B5EF4-FFF2-40B4-BE49-F238E27FC236}">
                <a16:creationId xmlns:a16="http://schemas.microsoft.com/office/drawing/2014/main" id="{8453A266-1C5A-48B2-9D8B-0480609B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52" y="961238"/>
            <a:ext cx="8855295" cy="57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100"/>
            <a:ext cx="9144000" cy="371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3984" y="6464038"/>
            <a:ext cx="27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3"/>
            <a:r>
              <a:rPr lang="en-US" dirty="0">
                <a:solidFill>
                  <a:prstClr val="black"/>
                </a:solidFill>
                <a:latin typeface="Calibri"/>
              </a:rPr>
              <a:t>image credit: J.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Koenderink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DF82-13CF-4554-A397-D2D7A5D2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40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07" y="1357823"/>
            <a:ext cx="7166386" cy="41423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419EF9-0AD1-441C-AB67-6E65972F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deformation</a:t>
            </a:r>
          </a:p>
        </p:txBody>
      </p:sp>
    </p:spTree>
    <p:extLst>
      <p:ext uri="{BB962C8B-B14F-4D97-AF65-F5344CB8AC3E}">
        <p14:creationId xmlns:p14="http://schemas.microsoft.com/office/powerpoint/2010/main" val="12044670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39" y="829559"/>
            <a:ext cx="8037921" cy="60284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BD67DE-3F8C-453D-A26A-3D83CA78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occlusion</a:t>
            </a:r>
          </a:p>
        </p:txBody>
      </p:sp>
    </p:spTree>
    <p:extLst>
      <p:ext uri="{BB962C8B-B14F-4D97-AF65-F5344CB8AC3E}">
        <p14:creationId xmlns:p14="http://schemas.microsoft.com/office/powerpoint/2010/main" val="192626761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6824"/>
            <a:ext cx="7808536" cy="58611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E18095-1142-4AB0-862C-8E52BB58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3117749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Challenge: intra-class variations</a:t>
            </a:r>
          </a:p>
        </p:txBody>
      </p:sp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3987800" y="1577975"/>
          <a:ext cx="4216400" cy="408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431746" imgH="8165079" progId="">
                  <p:embed/>
                </p:oleObj>
              </mc:Choice>
              <mc:Fallback>
                <p:oleObj name="Image" r:id="rId3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577975"/>
                        <a:ext cx="4216400" cy="408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2057400" y="4106863"/>
            <a:ext cx="1854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3286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1"/>
            <a:ext cx="2241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11663"/>
            <a:ext cx="32004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7924800" y="3962401"/>
            <a:ext cx="2590800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10600" y="6581776"/>
            <a:ext cx="205740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defTabSz="914353">
              <a:defRPr/>
            </a:pPr>
            <a:r>
              <a:rPr lang="en-US" sz="1200" dirty="0">
                <a:solidFill>
                  <a:prstClr val="black"/>
                </a:solidFill>
              </a:rPr>
              <a:t>Svetlana Lazebnik</a:t>
            </a: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088-5854-492C-8F08-2FB33528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BC49-FAC2-4A80-8E29-96AD96F6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already seen that this is a hard problem to tackle with “classic” CV algorithms like SIFT and template matching.</a:t>
            </a:r>
          </a:p>
          <a:p>
            <a:pPr lvl="1"/>
            <a:r>
              <a:rPr lang="en-US" dirty="0"/>
              <a:t>Template matching does a relatively good job to find the same template instance in an image.</a:t>
            </a:r>
          </a:p>
          <a:p>
            <a:pPr lvl="1"/>
            <a:r>
              <a:rPr lang="en-US" dirty="0"/>
              <a:t>SIFT can extend this to find the instance with changing viewpoint/scale/illumination and rotation.</a:t>
            </a:r>
          </a:p>
          <a:p>
            <a:r>
              <a:rPr lang="en-US" dirty="0"/>
              <a:t>What happens when want to find similar object that are not the same?</a:t>
            </a:r>
          </a:p>
          <a:p>
            <a:pPr lvl="1"/>
            <a:r>
              <a:rPr lang="en-US" dirty="0"/>
              <a:t>NN for the win!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273624-D0B2-4AF4-BE14-29574E9E6D55}"/>
              </a:ext>
            </a:extLst>
          </p:cNvPr>
          <p:cNvGrpSpPr/>
          <p:nvPr/>
        </p:nvGrpSpPr>
        <p:grpSpPr>
          <a:xfrm>
            <a:off x="3413012" y="4585947"/>
            <a:ext cx="5365975" cy="2066464"/>
            <a:chOff x="1263425" y="4617585"/>
            <a:chExt cx="5365975" cy="2066464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91D4AD1-5C73-4D19-9E34-C43F7BFC7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4EC264A-CFCB-488E-A77C-779F97A3E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AF99ECBE-3038-4519-9A7C-D81A05DE1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41424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b="1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12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E51D-8A5E-4A79-AB66-312B7E62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8BA2-3874-4050-97EE-01862A23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building block of all NN.</a:t>
            </a:r>
          </a:p>
          <a:p>
            <a:r>
              <a:rPr lang="en-US" dirty="0"/>
              <a:t>First introduced in 1958 at Cornell Aeronautical Laboratory by Frank Rosenblatt.</a:t>
            </a:r>
          </a:p>
          <a:p>
            <a:r>
              <a:rPr lang="en-US" dirty="0"/>
              <a:t>We will talk more about it in a moment…</a:t>
            </a:r>
          </a:p>
        </p:txBody>
      </p:sp>
      <p:pic>
        <p:nvPicPr>
          <p:cNvPr id="27650" name="Picture 2" descr="Image result for perceptron">
            <a:extLst>
              <a:ext uri="{FF2B5EF4-FFF2-40B4-BE49-F238E27FC236}">
                <a16:creationId xmlns:a16="http://schemas.microsoft.com/office/drawing/2014/main" id="{593B7334-D43A-4026-B2F7-CDC2ED0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7" y="3429000"/>
            <a:ext cx="77819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9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0C17-673C-4F2F-AC02-764C36D3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+ 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689D-6B86-46A1-BF3D-FCEA2FA42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 is a large dataset of handwritten digits used in training of LeNet-5.</a:t>
            </a:r>
          </a:p>
          <a:p>
            <a:r>
              <a:rPr lang="en-US" dirty="0"/>
              <a:t>LeNet-5 is the first known NN to solve a major computer vision problem:</a:t>
            </a:r>
          </a:p>
          <a:p>
            <a:pPr lvl="1"/>
            <a:r>
              <a:rPr lang="en-US" dirty="0"/>
              <a:t>Classifies digits, was applied by several banks to recognize hand-written numbers on checks.</a:t>
            </a:r>
          </a:p>
          <a:p>
            <a:pPr lvl="1"/>
            <a:r>
              <a:rPr lang="en-US" dirty="0"/>
              <a:t>Used 7 trainable layers with a total of </a:t>
            </a:r>
            <a:r>
              <a:rPr lang="en-US" b="1" dirty="0"/>
              <a:t>60K</a:t>
            </a:r>
            <a:r>
              <a:rPr lang="en-US" dirty="0"/>
              <a:t> params (</a:t>
            </a:r>
            <a:r>
              <a:rPr lang="en-US" dirty="0">
                <a:highlight>
                  <a:srgbClr val="FFFF00"/>
                </a:highlight>
              </a:rPr>
              <a:t>sounds a lot?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at el., 1998, 23000 citations.</a:t>
            </a:r>
          </a:p>
          <a:p>
            <a:endParaRPr lang="en-US" dirty="0"/>
          </a:p>
        </p:txBody>
      </p:sp>
      <p:pic>
        <p:nvPicPr>
          <p:cNvPr id="29700" name="Picture 4" descr="LeNet-5 Original Image from Paper">
            <a:extLst>
              <a:ext uri="{FF2B5EF4-FFF2-40B4-BE49-F238E27FC236}">
                <a16:creationId xmlns:a16="http://schemas.microsoft.com/office/drawing/2014/main" id="{A844121C-A300-4D1C-A824-941739EF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81" y="4343570"/>
            <a:ext cx="8384619" cy="25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MNIST sample images">
            <a:extLst>
              <a:ext uri="{FF2B5EF4-FFF2-40B4-BE49-F238E27FC236}">
                <a16:creationId xmlns:a16="http://schemas.microsoft.com/office/drawing/2014/main" id="{B3F1C179-AF58-458D-B9C1-6F64F054D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7"/>
          <a:stretch/>
        </p:blipFill>
        <p:spPr bwMode="auto">
          <a:xfrm>
            <a:off x="0" y="3838281"/>
            <a:ext cx="3874416" cy="270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6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>
            <a:noAutofit/>
          </a:bodyPr>
          <a:lstStyle/>
          <a:p>
            <a:r>
              <a:rPr lang="en-US" sz="4800" dirty="0"/>
              <a:t>                </a:t>
            </a:r>
            <a:r>
              <a:rPr lang="en-US" dirty="0"/>
              <a:t>Large Scale Visual Recognition Challenge (ILSVRC)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2AEAE-D6F9-4A57-9F54-76D30EFE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ImageNet is an image database most known for its ILSVRC challenge, and specifically for the image classification contest: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1000 object classes	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1,431,167 images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Winner has the minimum mean labeling error out of 5 gausses for a given unknown test set.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8" y="304111"/>
            <a:ext cx="2195220" cy="3024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2F0314-F6E7-495C-B6CA-1B52F9445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77" y="3723297"/>
            <a:ext cx="9672425" cy="31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ILSVRC winners</a:t>
            </a:r>
          </a:p>
        </p:txBody>
      </p:sp>
      <p:pic>
        <p:nvPicPr>
          <p:cNvPr id="24" name="Slide"/>
          <p:cNvPicPr>
            <a:picLocks noChangeAspect="1"/>
          </p:cNvPicPr>
          <p:nvPr/>
        </p:nvPicPr>
        <p:blipFill rotWithShape="1">
          <a:blip r:embed="rId3"/>
          <a:srcRect l="13635" t="15036" r="15066" b="15239"/>
          <a:stretch/>
        </p:blipFill>
        <p:spPr>
          <a:xfrm>
            <a:off x="1074657" y="882968"/>
            <a:ext cx="9648976" cy="53078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7AB4C7-FBDB-4534-BF87-E4B1211129F2}"/>
              </a:ext>
            </a:extLst>
          </p:cNvPr>
          <p:cNvCxnSpPr/>
          <p:nvPr/>
        </p:nvCxnSpPr>
        <p:spPr>
          <a:xfrm flipH="1">
            <a:off x="518474" y="4581422"/>
            <a:ext cx="10492033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E6B7E-0F8F-4D82-8035-6C2CC0A5B22B}"/>
              </a:ext>
            </a:extLst>
          </p:cNvPr>
          <p:cNvSpPr txBox="1"/>
          <p:nvPr/>
        </p:nvSpPr>
        <p:spPr>
          <a:xfrm>
            <a:off x="476054" y="3953946"/>
            <a:ext cx="11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Human error: 5%</a:t>
            </a:r>
          </a:p>
        </p:txBody>
      </p:sp>
    </p:spTree>
    <p:extLst>
      <p:ext uri="{BB962C8B-B14F-4D97-AF65-F5344CB8AC3E}">
        <p14:creationId xmlns:p14="http://schemas.microsoft.com/office/powerpoint/2010/main" val="3957452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b="1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2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Softmax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CCA5-4918-4275-B99B-04AB7A76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 </a:t>
                </a:r>
                <a:r>
                  <a:rPr lang="en-US" b="1" dirty="0"/>
                  <a:t>perceptron</a:t>
                </a:r>
                <a:r>
                  <a:rPr lang="en-US" dirty="0"/>
                  <a:t> is an algorithm for supervised learning of binary classifiers.</a:t>
                </a:r>
              </a:p>
              <a:p>
                <a:pPr lvl="1"/>
                <a:r>
                  <a:rPr lang="en-US" dirty="0"/>
                  <a:t>The perceptron determines a hyperplane separator which is determined by a set of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A feature vector is the representation of the object to be classified which the perceptron receives as input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 determine the separator are what we need to learn in order to optimize the classification.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  <a:blipFill>
                <a:blip r:embed="rId2"/>
                <a:stretch>
                  <a:fillRect l="-1711" t="-900"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>
            <a:extLst>
              <a:ext uri="{FF2B5EF4-FFF2-40B4-BE49-F238E27FC236}">
                <a16:creationId xmlns:a16="http://schemas.microsoft.com/office/drawing/2014/main" id="{849FC626-9B24-4A4D-9E2A-984BEB4A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80" y="889000"/>
            <a:ext cx="5764530" cy="57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56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7120018" y="3534061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This is the </a:t>
                </a:r>
                <a:r>
                  <a:rPr lang="en-US" b="1" dirty="0">
                    <a:latin typeface="Cambria Math" panose="02040503050406030204" pitchFamily="18" charset="0"/>
                  </a:rPr>
                  <a:t>bias</a:t>
                </a:r>
                <a:r>
                  <a:rPr lang="en-US" dirty="0">
                    <a:latin typeface="Cambria Math" panose="02040503050406030204" pitchFamily="18" charset="0"/>
                  </a:rPr>
                  <a:t> factor.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Defines the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from the line:</a:t>
                </a:r>
              </a:p>
              <a:p>
                <a:pPr lvl="3"/>
                <a:r>
                  <a:rPr lang="en-US" dirty="0">
                    <a:latin typeface="Cambria Math" panose="02040503050406030204" pitchFamily="18" charset="0"/>
                  </a:rPr>
                  <a:t> Point-line distance: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6749628" y="3085299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">
            <a:extLst>
              <a:ext uri="{FF2B5EF4-FFF2-40B4-BE49-F238E27FC236}">
                <a16:creationId xmlns:a16="http://schemas.microsoft.com/office/drawing/2014/main" id="{C0A0EC06-D08F-466C-AEFC-8D1EE1058906}"/>
              </a:ext>
            </a:extLst>
          </p:cNvPr>
          <p:cNvSpPr/>
          <p:nvPr/>
        </p:nvSpPr>
        <p:spPr>
          <a:xfrm rot="270471">
            <a:off x="8114415" y="4332337"/>
            <a:ext cx="406531" cy="394317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  <a:headEnd type="arrow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3384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B2D3-A179-4A65-B416-F59EDB61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the same for 3D representation of a plane as well: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plane,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defines the bias of the plane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same representation can be done for ND space. The ND plane is called a </a:t>
                </a:r>
                <a:r>
                  <a:rPr lang="en-US" b="1" dirty="0"/>
                  <a:t>hyperplane.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Image result for hyper plane">
            <a:extLst>
              <a:ext uri="{FF2B5EF4-FFF2-40B4-BE49-F238E27FC236}">
                <a16:creationId xmlns:a16="http://schemas.microsoft.com/office/drawing/2014/main" id="{E4BF9E72-291F-43F9-A8CD-9D286D74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3590396"/>
            <a:ext cx="7721600" cy="32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07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the hyperplane representation vector vise will result the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44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Another option </a:t>
                </a:r>
                <a:r>
                  <a:rPr lang="en-US" dirty="0"/>
                  <a:t>is to write the hyperplane representation with </a:t>
                </a:r>
                <a:r>
                  <a:rPr lang="en-US" b="1" dirty="0"/>
                  <a:t>homogenous vectors,</a:t>
                </a:r>
                <a:r>
                  <a:rPr lang="en-US" dirty="0"/>
                  <a:t> this will result with the (more compact)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80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 </m:t>
                    </m:r>
                  </m:oMath>
                </a14:m>
                <a:r>
                  <a:rPr lang="en-US" dirty="0"/>
                  <a:t>that appends the perceptron’s hyperplane equation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we have a problem of classifying two groups with a single hyperplane, we can use a step activation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8812CCD-02DD-48F7-A693-2D271376EFD0}"/>
              </a:ext>
            </a:extLst>
          </p:cNvPr>
          <p:cNvGrpSpPr/>
          <p:nvPr/>
        </p:nvGrpSpPr>
        <p:grpSpPr>
          <a:xfrm>
            <a:off x="4897120" y="3801070"/>
            <a:ext cx="7223760" cy="3056930"/>
            <a:chOff x="2712720" y="3801070"/>
            <a:chExt cx="7223760" cy="3056930"/>
          </a:xfrm>
        </p:grpSpPr>
        <p:pic>
          <p:nvPicPr>
            <p:cNvPr id="4" name="Picture 2" descr="Image result for hyper plane">
              <a:extLst>
                <a:ext uri="{FF2B5EF4-FFF2-40B4-BE49-F238E27FC236}">
                  <a16:creationId xmlns:a16="http://schemas.microsoft.com/office/drawing/2014/main" id="{FB5B643E-DAEE-446A-B9C2-B13AC9165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720" y="3801070"/>
              <a:ext cx="7223760" cy="305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7C2B07-5BED-4D4B-8381-57D58202856D}"/>
                </a:ext>
              </a:extLst>
            </p:cNvPr>
            <p:cNvSpPr txBox="1"/>
            <p:nvPr/>
          </p:nvSpPr>
          <p:spPr>
            <a:xfrm>
              <a:off x="3810000" y="456513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1BF48B-9271-48CC-A89C-7F559E62CE0E}"/>
                </a:ext>
              </a:extLst>
            </p:cNvPr>
            <p:cNvCxnSpPr/>
            <p:nvPr/>
          </p:nvCxnSpPr>
          <p:spPr>
            <a:xfrm flipV="1">
              <a:off x="4277360" y="5130800"/>
              <a:ext cx="223520" cy="21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0F6F7E-26AF-498E-895B-806AEA0A5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6400" y="5130800"/>
              <a:ext cx="0" cy="365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69754-44CC-4ADE-A003-9C20EC642FCF}"/>
                </a:ext>
              </a:extLst>
            </p:cNvPr>
            <p:cNvSpPr txBox="1"/>
            <p:nvPr/>
          </p:nvSpPr>
          <p:spPr>
            <a:xfrm>
              <a:off x="3149600" y="505281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DA3268-E3B9-4E8C-A41B-424F53C67CD6}"/>
                </a:ext>
              </a:extLst>
            </p:cNvPr>
            <p:cNvSpPr txBox="1"/>
            <p:nvPr/>
          </p:nvSpPr>
          <p:spPr>
            <a:xfrm>
              <a:off x="7223760" y="4683482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EC06A9-10C4-44E1-AFB2-A9A78EC52959}"/>
                </a:ext>
              </a:extLst>
            </p:cNvPr>
            <p:cNvSpPr txBox="1"/>
            <p:nvPr/>
          </p:nvSpPr>
          <p:spPr>
            <a:xfrm>
              <a:off x="6756400" y="5726668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pic>
        <p:nvPicPr>
          <p:cNvPr id="28674" name="Picture 2">
            <a:extLst>
              <a:ext uri="{FF2B5EF4-FFF2-40B4-BE49-F238E27FC236}">
                <a16:creationId xmlns:a16="http://schemas.microsoft.com/office/drawing/2014/main" id="{20FD672A-E96E-4139-BC71-C4C694B1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4592320"/>
            <a:ext cx="3146028" cy="157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5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1384102"/>
            <a:ext cx="9144000" cy="308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353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880" y="4577874"/>
            <a:ext cx="1118616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spc="-4" dirty="0">
                <a:solidFill>
                  <a:prstClr val="black"/>
                </a:solidFill>
                <a:cs typeface="Arial"/>
              </a:rPr>
              <a:t>Neural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nets/</a:t>
            </a:r>
            <a:r>
              <a:rPr lang="en-US" sz="2800" dirty="0" err="1">
                <a:solidFill>
                  <a:prstClr val="black"/>
                </a:solidFill>
                <a:cs typeface="Arial"/>
              </a:rPr>
              <a:t>perceptrons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loosely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inspired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67" dirty="0">
                <a:solidFill>
                  <a:prstClr val="black"/>
                </a:solidFill>
                <a:cs typeface="Arial"/>
              </a:rPr>
              <a:t>by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39" dirty="0">
                <a:solidFill>
                  <a:prstClr val="black"/>
                </a:solidFill>
                <a:cs typeface="Arial"/>
              </a:rPr>
              <a:t>biology.</a:t>
            </a:r>
          </a:p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cs typeface="Arial"/>
              </a:rPr>
              <a:t>But they </a:t>
            </a:r>
            <a:r>
              <a:rPr lang="en-US" sz="2800" spc="18" dirty="0">
                <a:solidFill>
                  <a:prstClr val="black"/>
                </a:solidFill>
                <a:cs typeface="Arial"/>
              </a:rPr>
              <a:t>certainly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not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a proper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model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of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how the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brain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works,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or even how </a:t>
            </a:r>
            <a:r>
              <a:rPr lang="en-US" sz="2800" spc="-7" dirty="0">
                <a:solidFill>
                  <a:prstClr val="black"/>
                </a:solidFill>
                <a:cs typeface="Arial"/>
              </a:rPr>
              <a:t>neurons</a:t>
            </a:r>
            <a:r>
              <a:rPr lang="en-US" sz="2800" spc="-1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work.</a:t>
            </a:r>
            <a:endParaRPr sz="28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/>
            <a:r>
              <a:rPr lang="en-US" sz="4000" spc="25" dirty="0"/>
              <a:t>perceptron: </a:t>
            </a:r>
            <a:r>
              <a:rPr sz="4000" spc="25" dirty="0"/>
              <a:t>Inspiration </a:t>
            </a:r>
            <a:r>
              <a:rPr sz="4000" spc="-28" dirty="0"/>
              <a:t>from</a:t>
            </a:r>
            <a:r>
              <a:rPr sz="4000" spc="-42" dirty="0"/>
              <a:t> </a:t>
            </a:r>
            <a:r>
              <a:rPr sz="4000" spc="42" dirty="0"/>
              <a:t>Biology</a:t>
            </a:r>
            <a:endParaRPr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2DC497-2C69-4AF5-B379-D2E0C13A0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8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6887-08AE-47F2-A29B-F1819A47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inputs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92C1-0A80-452C-81DD-0307BB2A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images, the pixels can be the input feature vector.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E2E6-DA24-4702-927E-F475A84E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7" y="2225573"/>
            <a:ext cx="6928605" cy="44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CF3F3-A234-431F-8263-CCCB5EF55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a hyperplane in 4D space that puts all cats’ vectors in one side of it, and all other images in the other side.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3141374"/>
            <a:ext cx="8808300" cy="3625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6F9D9-41A4-41FA-8C44-C54AB3D29D76}"/>
              </a:ext>
            </a:extLst>
          </p:cNvPr>
          <p:cNvSpPr/>
          <p:nvPr/>
        </p:nvSpPr>
        <p:spPr>
          <a:xfrm>
            <a:off x="8503920" y="4917440"/>
            <a:ext cx="2032000" cy="138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033361-2D58-4E54-9CF6-E840A6880BE2}"/>
              </a:ext>
            </a:extLst>
          </p:cNvPr>
          <p:cNvSpPr/>
          <p:nvPr/>
        </p:nvSpPr>
        <p:spPr>
          <a:xfrm>
            <a:off x="7346100" y="4917440"/>
            <a:ext cx="771740" cy="1178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FF802-7A49-4BDB-9382-FF9B4BA80B40}"/>
              </a:ext>
            </a:extLst>
          </p:cNvPr>
          <p:cNvSpPr/>
          <p:nvPr/>
        </p:nvSpPr>
        <p:spPr>
          <a:xfrm>
            <a:off x="3450160" y="4917440"/>
            <a:ext cx="2798240" cy="1178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6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Softmax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76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772B-ADA9-4439-B743-2AF6ECF9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E895-16C1-4071-BD1D-46FA5BA8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(Canadian Institute For Advanced Research) is a known dataset of 10 classes of small images.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BD22A-80EF-49C5-A830-FC6BEA59EB0D}"/>
              </a:ext>
            </a:extLst>
          </p:cNvPr>
          <p:cNvGrpSpPr/>
          <p:nvPr/>
        </p:nvGrpSpPr>
        <p:grpSpPr>
          <a:xfrm>
            <a:off x="1447538" y="2560320"/>
            <a:ext cx="9296923" cy="4297680"/>
            <a:chOff x="934197" y="1905000"/>
            <a:chExt cx="10323605" cy="4953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F81E4D-3E10-4277-8D64-075E5C3D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197" y="1905000"/>
              <a:ext cx="10323605" cy="4953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7D003D-2135-425A-BE85-1CC4DCB31423}"/>
                </a:ext>
              </a:extLst>
            </p:cNvPr>
            <p:cNvSpPr txBox="1"/>
            <p:nvPr/>
          </p:nvSpPr>
          <p:spPr>
            <a:xfrm>
              <a:off x="7366000" y="2752497"/>
              <a:ext cx="2225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10</a:t>
              </a:r>
              <a:r>
                <a:rPr lang="en-US" sz="2800" dirty="0"/>
                <a:t>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34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772B-ADA9-4439-B743-2AF6ECF9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E895-16C1-4071-BD1D-46FA5BA8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(Canadian Institute For Advanced Research) is a known dataset of 10 classes of small images.</a:t>
            </a:r>
          </a:p>
          <a:p>
            <a:r>
              <a:rPr lang="en-US" dirty="0"/>
              <a:t>32X32X3=3072 DOFs in this problem, and images vary a lot. This is not possible to linearly separate.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BD22A-80EF-49C5-A830-FC6BEA59EB0D}"/>
              </a:ext>
            </a:extLst>
          </p:cNvPr>
          <p:cNvGrpSpPr/>
          <p:nvPr/>
        </p:nvGrpSpPr>
        <p:grpSpPr>
          <a:xfrm>
            <a:off x="1447538" y="2560320"/>
            <a:ext cx="9296923" cy="4297680"/>
            <a:chOff x="934197" y="1905000"/>
            <a:chExt cx="10323605" cy="4953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F81E4D-3E10-4277-8D64-075E5C3D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197" y="1905000"/>
              <a:ext cx="10323605" cy="4953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7D003D-2135-425A-BE85-1CC4DCB31423}"/>
                </a:ext>
              </a:extLst>
            </p:cNvPr>
            <p:cNvSpPr txBox="1"/>
            <p:nvPr/>
          </p:nvSpPr>
          <p:spPr>
            <a:xfrm>
              <a:off x="7366000" y="2752497"/>
              <a:ext cx="2225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10</a:t>
              </a:r>
              <a:r>
                <a:rPr lang="en-US" sz="2800" dirty="0"/>
                <a:t>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381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9C59-28CA-4B7E-503A-412FD89E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best separator for such data?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A214-5A1A-B8BC-C854-BC49EB83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the pixels values are [0,255] -&gt; [-127,128]</a:t>
            </a:r>
            <a:endParaRPr lang="en-IL" dirty="0"/>
          </a:p>
        </p:txBody>
      </p:sp>
      <p:pic>
        <p:nvPicPr>
          <p:cNvPr id="1026" name="Picture 2" descr="CINIC-10 is not ImageNet or CIFAR-10 | Papers With Code">
            <a:extLst>
              <a:ext uri="{FF2B5EF4-FFF2-40B4-BE49-F238E27FC236}">
                <a16:creationId xmlns:a16="http://schemas.microsoft.com/office/drawing/2014/main" id="{0B3D42AD-A319-2534-5D1E-B133EE72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2" y="2097956"/>
            <a:ext cx="8744857" cy="43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271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9C59-28CA-4B7E-503A-412FD89E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best separator for such data?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A214-5A1A-B8BC-C854-BC49EB83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try and take the mean image per class.</a:t>
            </a:r>
          </a:p>
        </p:txBody>
      </p:sp>
      <p:pic>
        <p:nvPicPr>
          <p:cNvPr id="1026" name="Picture 2" descr="CINIC-10 is not ImageNet or CIFAR-10 | Papers With Code">
            <a:extLst>
              <a:ext uri="{FF2B5EF4-FFF2-40B4-BE49-F238E27FC236}">
                <a16:creationId xmlns:a16="http://schemas.microsoft.com/office/drawing/2014/main" id="{0B3D42AD-A319-2534-5D1E-B133EE72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2" y="2097956"/>
            <a:ext cx="8744857" cy="43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468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E990-BA38-4B60-A1B5-1F3E16E0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A30D-3BB2-4D5B-B829-405734A2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think about the optimized weights as an image sized template in zero mean cross correlation (ZMCC) algorithm.</a:t>
            </a:r>
          </a:p>
          <a:p>
            <a:pPr lvl="1"/>
            <a:r>
              <a:rPr lang="en-US" dirty="0"/>
              <a:t>We get a strong positive response when the template matches the image area.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78BE0-20C3-4089-BB7F-1B92573CE26B}"/>
              </a:ext>
            </a:extLst>
          </p:cNvPr>
          <p:cNvGrpSpPr/>
          <p:nvPr/>
        </p:nvGrpSpPr>
        <p:grpSpPr>
          <a:xfrm>
            <a:off x="355600" y="2199668"/>
            <a:ext cx="11480800" cy="3820104"/>
            <a:chOff x="304800" y="1752600"/>
            <a:chExt cx="11480800" cy="38201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ABFD3B-7FE6-458C-B26A-36237A3D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 descr="C:\snavely\work\teaching\09Fa-CS6610\lectures\lec03\butterfly_bw.png">
              <a:extLst>
                <a:ext uri="{FF2B5EF4-FFF2-40B4-BE49-F238E27FC236}">
                  <a16:creationId xmlns:a16="http://schemas.microsoft.com/office/drawing/2014/main" id="{917B28A5-8BAA-47DF-8BFF-1BEA7CBBE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11" name="Picture 3" descr="C:\snavely\work\teaching\09Fa-CS6610\lectures\lec03\b_l.png">
              <a:extLst>
                <a:ext uri="{FF2B5EF4-FFF2-40B4-BE49-F238E27FC236}">
                  <a16:creationId xmlns:a16="http://schemas.microsoft.com/office/drawing/2014/main" id="{41B22E41-A6A5-48F4-803D-79E9361DB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4A1451-8C1D-4B65-8C80-C4BF429C088B}"/>
                </a:ext>
              </a:extLst>
            </p:cNvPr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F6D462-4695-494A-B3BB-066051A1F642}"/>
                </a:ext>
              </a:extLst>
            </p:cNvPr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81D3B4-1129-4D49-ADB1-0E20AD92A609}"/>
                </a:ext>
              </a:extLst>
            </p:cNvPr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3D6DAA-D2C9-4E62-888B-D806E5587C8E}"/>
                </a:ext>
              </a:extLst>
            </p:cNvPr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5CE1-7940-4610-B93A-C71E0A0F076F}"/>
                </a:ext>
              </a:extLst>
            </p:cNvPr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7C4738-8D7D-4BAF-A42E-8B1A6F91764D}"/>
                </a:ext>
              </a:extLst>
            </p:cNvPr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49914D-36F3-4BD0-84C2-47415BA41605}"/>
                </a:ext>
              </a:extLst>
            </p:cNvPr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0649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69AA-5FFB-420D-BB7B-47A986B3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C1A0A-0CD8-4B70-9C73-448B212D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364" y="762000"/>
            <a:ext cx="8484636" cy="6096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3209-BECA-4321-AB68-298621EC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4805680" cy="5715000"/>
          </a:xfrm>
        </p:spPr>
        <p:txBody>
          <a:bodyPr/>
          <a:lstStyle/>
          <a:p>
            <a:r>
              <a:rPr lang="en-US" dirty="0"/>
              <a:t>In our case the template is the size of the image.</a:t>
            </a:r>
          </a:p>
          <a:p>
            <a:r>
              <a:rPr lang="en-US" dirty="0"/>
              <a:t>We can see examples of templates for different groups- the optimized template can bee thought of as the mean of the class.</a:t>
            </a:r>
          </a:p>
        </p:txBody>
      </p:sp>
    </p:spTree>
    <p:extLst>
      <p:ext uri="{BB962C8B-B14F-4D97-AF65-F5344CB8AC3E}">
        <p14:creationId xmlns:p14="http://schemas.microsoft.com/office/powerpoint/2010/main" val="1971431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7844-59C3-4FC8-ABF5-4B6F9DF3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29CC-5CF5-406E-881E-F95825CAD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ED89B-FA9F-4250-87F5-57E44934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2"/>
          <a:stretch/>
        </p:blipFill>
        <p:spPr>
          <a:xfrm>
            <a:off x="73308" y="5507932"/>
            <a:ext cx="12118692" cy="1350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2BAA7-2052-45F5-94C4-BF3612F66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8" t="2145" b="29638"/>
          <a:stretch/>
        </p:blipFill>
        <p:spPr>
          <a:xfrm>
            <a:off x="2621280" y="793861"/>
            <a:ext cx="7224148" cy="47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64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b="1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91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find a hyperplane in 4D space that puts all cats’ vectors in one side of it, and all other images in the other side.</a:t>
                </a:r>
              </a:p>
              <a:p>
                <a:r>
                  <a:rPr lang="en-US" dirty="0"/>
                  <a:t>Let’s assume there are 2 more classes. In total: cats, dogs and ships. Now,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matrix rather than a vector</a:t>
                </a:r>
              </a:p>
              <a:p>
                <a:pPr lvl="1"/>
                <a:r>
                  <a:rPr lang="en-US" dirty="0"/>
                  <a:t>Find 3 separating planes, one for each class.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440" y="3141374"/>
            <a:ext cx="8808300" cy="36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70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BA99-F993-4D9F-9F50-A6E0D607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420D-98EE-4F5E-8525-0AA39EDB4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first NN layer we encounter- all inputs are going through multiple </a:t>
            </a:r>
            <a:r>
              <a:rPr lang="en-US" dirty="0" err="1"/>
              <a:t>perceptrons</a:t>
            </a:r>
            <a:r>
              <a:rPr lang="en-US" dirty="0"/>
              <a:t> at the same time.</a:t>
            </a:r>
          </a:p>
          <a:p>
            <a:r>
              <a:rPr lang="en-US" dirty="0"/>
              <a:t>This layer is called </a:t>
            </a:r>
            <a:r>
              <a:rPr lang="en-US" b="1" dirty="0"/>
              <a:t>dense layer</a:t>
            </a:r>
            <a:r>
              <a:rPr lang="en-US" dirty="0"/>
              <a:t> or </a:t>
            </a:r>
            <a:r>
              <a:rPr lang="en-US" b="1" dirty="0"/>
              <a:t>fully-connected layer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1A076D-FD91-246F-1500-B2DE2E198D8A}"/>
              </a:ext>
            </a:extLst>
          </p:cNvPr>
          <p:cNvSpPr/>
          <p:nvPr/>
        </p:nvSpPr>
        <p:spPr>
          <a:xfrm>
            <a:off x="3956253" y="3032888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07DE1-A804-A504-95BF-A56A8E82197A}"/>
              </a:ext>
            </a:extLst>
          </p:cNvPr>
          <p:cNvSpPr/>
          <p:nvPr/>
        </p:nvSpPr>
        <p:spPr>
          <a:xfrm>
            <a:off x="3956253" y="3655039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1834E-DD91-F1DF-54AF-1406B8D2EDFD}"/>
              </a:ext>
            </a:extLst>
          </p:cNvPr>
          <p:cNvSpPr/>
          <p:nvPr/>
        </p:nvSpPr>
        <p:spPr>
          <a:xfrm>
            <a:off x="3956253" y="4289741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D113B-58F6-38A7-3964-337F3DEBF791}"/>
              </a:ext>
            </a:extLst>
          </p:cNvPr>
          <p:cNvSpPr/>
          <p:nvPr/>
        </p:nvSpPr>
        <p:spPr>
          <a:xfrm>
            <a:off x="3956253" y="4911892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0E983B-A4DC-4F66-A367-7C0576AE0153}"/>
              </a:ext>
            </a:extLst>
          </p:cNvPr>
          <p:cNvSpPr/>
          <p:nvPr/>
        </p:nvSpPr>
        <p:spPr>
          <a:xfrm>
            <a:off x="6409002" y="3122087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AC37DE-7AC8-E50E-34A2-EE8CB23B7B87}"/>
              </a:ext>
            </a:extLst>
          </p:cNvPr>
          <p:cNvCxnSpPr>
            <a:stCxn id="4" idx="3"/>
            <a:endCxn id="9" idx="2"/>
          </p:cNvCxnSpPr>
          <p:nvPr/>
        </p:nvCxnSpPr>
        <p:spPr>
          <a:xfrm>
            <a:off x="4590955" y="3350239"/>
            <a:ext cx="1818047" cy="13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0B8527-6A1A-8E7C-9C2B-344400C9451B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 flipV="1">
            <a:off x="4590955" y="3363686"/>
            <a:ext cx="1818047" cy="60870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2653D-225E-49AC-82EE-B4BC59D56F9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4590955" y="3363686"/>
            <a:ext cx="1818047" cy="1243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6E4EF7-5D59-F922-20F6-444EA028D76B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4590955" y="3363686"/>
            <a:ext cx="1818047" cy="1865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7948C66-337A-0741-46A5-B6978B76B574}"/>
              </a:ext>
            </a:extLst>
          </p:cNvPr>
          <p:cNvSpPr/>
          <p:nvPr/>
        </p:nvSpPr>
        <p:spPr>
          <a:xfrm>
            <a:off x="6409002" y="3760567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203ED2-5CD5-8AF7-F905-63EC0823E6D9}"/>
              </a:ext>
            </a:extLst>
          </p:cNvPr>
          <p:cNvCxnSpPr>
            <a:cxnSpLocks/>
            <a:stCxn id="5" idx="3"/>
            <a:endCxn id="28" idx="2"/>
          </p:cNvCxnSpPr>
          <p:nvPr/>
        </p:nvCxnSpPr>
        <p:spPr>
          <a:xfrm>
            <a:off x="4590955" y="3972390"/>
            <a:ext cx="1818047" cy="29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8028E-B0C0-C3E5-A83D-02B063107624}"/>
              </a:ext>
            </a:extLst>
          </p:cNvPr>
          <p:cNvCxnSpPr>
            <a:cxnSpLocks/>
            <a:stCxn id="4" idx="3"/>
            <a:endCxn id="28" idx="2"/>
          </p:cNvCxnSpPr>
          <p:nvPr/>
        </p:nvCxnSpPr>
        <p:spPr>
          <a:xfrm>
            <a:off x="4590955" y="3350239"/>
            <a:ext cx="1818047" cy="65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6F5872-8BD5-0955-2E72-1BDBE88D626E}"/>
              </a:ext>
            </a:extLst>
          </p:cNvPr>
          <p:cNvCxnSpPr>
            <a:cxnSpLocks/>
            <a:stCxn id="7" idx="3"/>
            <a:endCxn id="28" idx="2"/>
          </p:cNvCxnSpPr>
          <p:nvPr/>
        </p:nvCxnSpPr>
        <p:spPr>
          <a:xfrm flipV="1">
            <a:off x="4590955" y="4002166"/>
            <a:ext cx="1818047" cy="6049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0305E2-BE87-0071-C4CB-300E57BEF3BC}"/>
              </a:ext>
            </a:extLst>
          </p:cNvPr>
          <p:cNvCxnSpPr>
            <a:cxnSpLocks/>
            <a:stCxn id="8" idx="3"/>
            <a:endCxn id="28" idx="2"/>
          </p:cNvCxnSpPr>
          <p:nvPr/>
        </p:nvCxnSpPr>
        <p:spPr>
          <a:xfrm flipV="1">
            <a:off x="4590955" y="4002166"/>
            <a:ext cx="1818047" cy="12270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407F420-C5D7-1DA0-A54E-93B0E51CBAA4}"/>
              </a:ext>
            </a:extLst>
          </p:cNvPr>
          <p:cNvSpPr/>
          <p:nvPr/>
        </p:nvSpPr>
        <p:spPr>
          <a:xfrm>
            <a:off x="6409002" y="4369271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19BD6D8-0FFA-B42C-CDCD-08248E17B139}"/>
              </a:ext>
            </a:extLst>
          </p:cNvPr>
          <p:cNvCxnSpPr>
            <a:cxnSpLocks/>
            <a:stCxn id="7" idx="3"/>
            <a:endCxn id="37" idx="2"/>
          </p:cNvCxnSpPr>
          <p:nvPr/>
        </p:nvCxnSpPr>
        <p:spPr>
          <a:xfrm>
            <a:off x="4590955" y="4607092"/>
            <a:ext cx="1818047" cy="3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D43973-D412-1554-C110-9E2F6EFD4176}"/>
              </a:ext>
            </a:extLst>
          </p:cNvPr>
          <p:cNvCxnSpPr>
            <a:cxnSpLocks/>
            <a:stCxn id="5" idx="3"/>
            <a:endCxn id="37" idx="2"/>
          </p:cNvCxnSpPr>
          <p:nvPr/>
        </p:nvCxnSpPr>
        <p:spPr>
          <a:xfrm>
            <a:off x="4590955" y="3972390"/>
            <a:ext cx="1818047" cy="638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16B9FA-588E-04EE-190F-453C09609C11}"/>
              </a:ext>
            </a:extLst>
          </p:cNvPr>
          <p:cNvCxnSpPr>
            <a:cxnSpLocks/>
            <a:stCxn id="4" idx="3"/>
            <a:endCxn id="37" idx="2"/>
          </p:cNvCxnSpPr>
          <p:nvPr/>
        </p:nvCxnSpPr>
        <p:spPr>
          <a:xfrm>
            <a:off x="4590955" y="3350239"/>
            <a:ext cx="1818047" cy="126063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EE7EBA-26E6-4248-5B50-638DB1B1C72C}"/>
              </a:ext>
            </a:extLst>
          </p:cNvPr>
          <p:cNvCxnSpPr>
            <a:cxnSpLocks/>
            <a:stCxn id="8" idx="3"/>
            <a:endCxn id="37" idx="2"/>
          </p:cNvCxnSpPr>
          <p:nvPr/>
        </p:nvCxnSpPr>
        <p:spPr>
          <a:xfrm flipV="1">
            <a:off x="4590955" y="4610870"/>
            <a:ext cx="1818047" cy="6183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FC5B2F1-65E0-6C68-DB7B-B19F1493AF32}"/>
              </a:ext>
            </a:extLst>
          </p:cNvPr>
          <p:cNvSpPr/>
          <p:nvPr/>
        </p:nvSpPr>
        <p:spPr>
          <a:xfrm>
            <a:off x="6407328" y="4983866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E93BB0-7F61-996A-29F2-286BD7A36182}"/>
              </a:ext>
            </a:extLst>
          </p:cNvPr>
          <p:cNvCxnSpPr>
            <a:cxnSpLocks/>
            <a:stCxn id="8" idx="3"/>
            <a:endCxn id="47" idx="2"/>
          </p:cNvCxnSpPr>
          <p:nvPr/>
        </p:nvCxnSpPr>
        <p:spPr>
          <a:xfrm flipV="1">
            <a:off x="4590955" y="5225465"/>
            <a:ext cx="1816373" cy="3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9BE2F77-4165-102F-6B7F-31BF0389D477}"/>
              </a:ext>
            </a:extLst>
          </p:cNvPr>
          <p:cNvCxnSpPr>
            <a:cxnSpLocks/>
            <a:stCxn id="7" idx="3"/>
            <a:endCxn id="47" idx="2"/>
          </p:cNvCxnSpPr>
          <p:nvPr/>
        </p:nvCxnSpPr>
        <p:spPr>
          <a:xfrm>
            <a:off x="4590955" y="4607092"/>
            <a:ext cx="1816373" cy="6183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12C3D0-DB25-98A3-89F1-12C603E53651}"/>
              </a:ext>
            </a:extLst>
          </p:cNvPr>
          <p:cNvCxnSpPr>
            <a:cxnSpLocks/>
            <a:stCxn id="5" idx="3"/>
            <a:endCxn id="47" idx="2"/>
          </p:cNvCxnSpPr>
          <p:nvPr/>
        </p:nvCxnSpPr>
        <p:spPr>
          <a:xfrm>
            <a:off x="4590955" y="3972390"/>
            <a:ext cx="1816373" cy="1253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B02E506-9E48-31FA-D684-DBC849B6D3B6}"/>
              </a:ext>
            </a:extLst>
          </p:cNvPr>
          <p:cNvCxnSpPr>
            <a:cxnSpLocks/>
            <a:stCxn id="4" idx="3"/>
            <a:endCxn id="47" idx="2"/>
          </p:cNvCxnSpPr>
          <p:nvPr/>
        </p:nvCxnSpPr>
        <p:spPr>
          <a:xfrm>
            <a:off x="4590955" y="3350239"/>
            <a:ext cx="1816373" cy="1875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A5113C2-4FCA-D60D-F2CD-D756CD2983A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650601" y="3032888"/>
            <a:ext cx="239925" cy="8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353078-D046-0F1A-117E-DD99BB8BF9A0}"/>
              </a:ext>
            </a:extLst>
          </p:cNvPr>
          <p:cNvCxnSpPr>
            <a:cxnSpLocks/>
          </p:cNvCxnSpPr>
          <p:nvPr/>
        </p:nvCxnSpPr>
        <p:spPr>
          <a:xfrm flipH="1">
            <a:off x="6648927" y="3665316"/>
            <a:ext cx="239925" cy="8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094A11-0699-297C-9F52-A472C4263C4A}"/>
              </a:ext>
            </a:extLst>
          </p:cNvPr>
          <p:cNvCxnSpPr>
            <a:cxnSpLocks/>
          </p:cNvCxnSpPr>
          <p:nvPr/>
        </p:nvCxnSpPr>
        <p:spPr>
          <a:xfrm flipH="1">
            <a:off x="6648926" y="4295694"/>
            <a:ext cx="239925" cy="8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DB0BF9-A838-5389-4FC2-2CA66C83BDBD}"/>
              </a:ext>
            </a:extLst>
          </p:cNvPr>
          <p:cNvCxnSpPr>
            <a:cxnSpLocks/>
          </p:cNvCxnSpPr>
          <p:nvPr/>
        </p:nvCxnSpPr>
        <p:spPr>
          <a:xfrm flipH="1">
            <a:off x="6648925" y="4885222"/>
            <a:ext cx="239925" cy="8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9DE59F-FBFA-45D6-55B8-76CE61136C0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892200" y="3363686"/>
            <a:ext cx="597172" cy="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id="{EE78B612-CAA8-3F13-FC2A-2437EBF5C761}"/>
              </a:ext>
            </a:extLst>
          </p:cNvPr>
          <p:cNvCxnSpPr>
            <a:cxnSpLocks/>
          </p:cNvCxnSpPr>
          <p:nvPr/>
        </p:nvCxnSpPr>
        <p:spPr>
          <a:xfrm>
            <a:off x="6895294" y="3995266"/>
            <a:ext cx="597172" cy="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21F1EFC0-DD49-7320-7951-380BB2C58F96}"/>
              </a:ext>
            </a:extLst>
          </p:cNvPr>
          <p:cNvCxnSpPr>
            <a:cxnSpLocks/>
          </p:cNvCxnSpPr>
          <p:nvPr/>
        </p:nvCxnSpPr>
        <p:spPr>
          <a:xfrm>
            <a:off x="6888850" y="4595477"/>
            <a:ext cx="597172" cy="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E805EFE1-4BBB-1751-7E40-F9973584D0BB}"/>
              </a:ext>
            </a:extLst>
          </p:cNvPr>
          <p:cNvCxnSpPr>
            <a:cxnSpLocks/>
          </p:cNvCxnSpPr>
          <p:nvPr/>
        </p:nvCxnSpPr>
        <p:spPr>
          <a:xfrm>
            <a:off x="6895294" y="5246788"/>
            <a:ext cx="597172" cy="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28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2B37-21B8-4C9F-86AF-954E3CD0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know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09D6-D332-4D9D-A7E1-7874E948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Hopefully by the end of the course: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https://teachablemachine.withgoogle.com/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54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EAC1-B5FA-4BC1-A2F8-24745A6F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5712B-AE41-433B-B7F4-5035892C6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Sometimes you can see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concatenated like this: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5712B-AE41-433B-B7F4-5035892C6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396421-493C-476B-9C79-7D6865FD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1" y="2798591"/>
            <a:ext cx="1113627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48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b="1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A5BC-6AC6-48CD-22A3-D4321973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3431B-F2EF-CDFA-A13A-BF1838F28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1999"/>
            <a:ext cx="11785600" cy="5758543"/>
          </a:xfrm>
        </p:spPr>
        <p:txBody>
          <a:bodyPr/>
          <a:lstStyle/>
          <a:p>
            <a:r>
              <a:rPr lang="en-US" dirty="0"/>
              <a:t>Try to solve classification of RAVIA 1 with 2 layers perceptrons and step activation.</a:t>
            </a:r>
          </a:p>
          <a:p>
            <a:r>
              <a:rPr lang="en-US" dirty="0"/>
              <a:t>Interpretation of feature transformation + usage of other activations.</a:t>
            </a:r>
          </a:p>
          <a:p>
            <a:endParaRPr lang="en-IL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87025C-2478-CA39-082A-2356440A9A57}"/>
              </a:ext>
            </a:extLst>
          </p:cNvPr>
          <p:cNvCxnSpPr>
            <a:cxnSpLocks/>
          </p:cNvCxnSpPr>
          <p:nvPr/>
        </p:nvCxnSpPr>
        <p:spPr>
          <a:xfrm flipV="1">
            <a:off x="6096000" y="2398569"/>
            <a:ext cx="0" cy="3927949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34B920-9CC1-1EAF-1164-70DC38C9FD41}"/>
              </a:ext>
            </a:extLst>
          </p:cNvPr>
          <p:cNvCxnSpPr>
            <a:cxnSpLocks/>
          </p:cNvCxnSpPr>
          <p:nvPr/>
        </p:nvCxnSpPr>
        <p:spPr>
          <a:xfrm>
            <a:off x="3858985" y="4441371"/>
            <a:ext cx="4474029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848BF3A-EC4A-4792-5F32-475436C92627}"/>
              </a:ext>
            </a:extLst>
          </p:cNvPr>
          <p:cNvSpPr/>
          <p:nvPr/>
        </p:nvSpPr>
        <p:spPr>
          <a:xfrm>
            <a:off x="7058523" y="366957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A561F64-D99C-A936-D3A6-CAF149B817C3}"/>
              </a:ext>
            </a:extLst>
          </p:cNvPr>
          <p:cNvSpPr/>
          <p:nvPr/>
        </p:nvSpPr>
        <p:spPr>
          <a:xfrm>
            <a:off x="6421277" y="2864032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2B54F98-A13C-611A-2F90-9490AEFA0C26}"/>
              </a:ext>
            </a:extLst>
          </p:cNvPr>
          <p:cNvSpPr/>
          <p:nvPr/>
        </p:nvSpPr>
        <p:spPr>
          <a:xfrm>
            <a:off x="6902538" y="3132591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E229B188-6039-B902-C8DF-AF0BD45F2737}"/>
              </a:ext>
            </a:extLst>
          </p:cNvPr>
          <p:cNvSpPr/>
          <p:nvPr/>
        </p:nvSpPr>
        <p:spPr>
          <a:xfrm>
            <a:off x="6291759" y="3904387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98CD3238-B886-E6B3-C1DA-A57A8F08D878}"/>
              </a:ext>
            </a:extLst>
          </p:cNvPr>
          <p:cNvSpPr/>
          <p:nvPr/>
        </p:nvSpPr>
        <p:spPr>
          <a:xfrm>
            <a:off x="6577261" y="3423558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611D044-4964-8947-03E3-9BC88C96CD7B}"/>
              </a:ext>
            </a:extLst>
          </p:cNvPr>
          <p:cNvSpPr/>
          <p:nvPr/>
        </p:nvSpPr>
        <p:spPr>
          <a:xfrm>
            <a:off x="7370492" y="388184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CFD1F5B-78C4-4926-19E5-6A7E60729F92}"/>
              </a:ext>
            </a:extLst>
          </p:cNvPr>
          <p:cNvSpPr/>
          <p:nvPr/>
        </p:nvSpPr>
        <p:spPr>
          <a:xfrm>
            <a:off x="7338696" y="328857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9C1EDCDA-203D-F057-37BC-3DE53D9F7127}"/>
              </a:ext>
            </a:extLst>
          </p:cNvPr>
          <p:cNvSpPr/>
          <p:nvPr/>
        </p:nvSpPr>
        <p:spPr>
          <a:xfrm>
            <a:off x="7120617" y="2820622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6551F25-EC96-BCD9-AD59-C72829998EC9}"/>
              </a:ext>
            </a:extLst>
          </p:cNvPr>
          <p:cNvSpPr/>
          <p:nvPr/>
        </p:nvSpPr>
        <p:spPr>
          <a:xfrm>
            <a:off x="6799487" y="405057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2271E6C-8429-3F88-48AC-50192F68F266}"/>
              </a:ext>
            </a:extLst>
          </p:cNvPr>
          <p:cNvSpPr/>
          <p:nvPr/>
        </p:nvSpPr>
        <p:spPr>
          <a:xfrm>
            <a:off x="6476024" y="49533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7AEBA8-E420-ACE0-D0B9-1D0A0AE80130}"/>
              </a:ext>
            </a:extLst>
          </p:cNvPr>
          <p:cNvSpPr/>
          <p:nvPr/>
        </p:nvSpPr>
        <p:spPr>
          <a:xfrm>
            <a:off x="6597013" y="567504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A1F042-6261-266D-6B11-214F460C2891}"/>
              </a:ext>
            </a:extLst>
          </p:cNvPr>
          <p:cNvSpPr/>
          <p:nvPr/>
        </p:nvSpPr>
        <p:spPr>
          <a:xfrm>
            <a:off x="6902365" y="461993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38083C-66B8-D37C-2395-3E5E8BFCE9DF}"/>
              </a:ext>
            </a:extLst>
          </p:cNvPr>
          <p:cNvSpPr/>
          <p:nvPr/>
        </p:nvSpPr>
        <p:spPr>
          <a:xfrm>
            <a:off x="6918143" y="518189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1D5A71-2D25-1014-784F-D329AA666CFF}"/>
              </a:ext>
            </a:extLst>
          </p:cNvPr>
          <p:cNvSpPr/>
          <p:nvPr/>
        </p:nvSpPr>
        <p:spPr>
          <a:xfrm>
            <a:off x="7085624" y="55629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7A85BA-F68E-6563-5705-51AB7355157D}"/>
              </a:ext>
            </a:extLst>
          </p:cNvPr>
          <p:cNvSpPr/>
          <p:nvPr/>
        </p:nvSpPr>
        <p:spPr>
          <a:xfrm>
            <a:off x="7460801" y="482471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AB3BF5-80BA-3950-D530-FE848898D2E0}"/>
              </a:ext>
            </a:extLst>
          </p:cNvPr>
          <p:cNvSpPr/>
          <p:nvPr/>
        </p:nvSpPr>
        <p:spPr>
          <a:xfrm>
            <a:off x="6374787" y="605668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E0ED71E-9552-A201-4EC2-211C3A692D3D}"/>
              </a:ext>
            </a:extLst>
          </p:cNvPr>
          <p:cNvSpPr/>
          <p:nvPr/>
        </p:nvSpPr>
        <p:spPr>
          <a:xfrm>
            <a:off x="4327237" y="499396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FB9E3C-757E-483D-C62A-63040F74B6C8}"/>
              </a:ext>
            </a:extLst>
          </p:cNvPr>
          <p:cNvSpPr/>
          <p:nvPr/>
        </p:nvSpPr>
        <p:spPr>
          <a:xfrm>
            <a:off x="4448226" y="571569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A57275-4408-A43A-4F0A-B7BF3CCDC458}"/>
              </a:ext>
            </a:extLst>
          </p:cNvPr>
          <p:cNvSpPr/>
          <p:nvPr/>
        </p:nvSpPr>
        <p:spPr>
          <a:xfrm>
            <a:off x="5669487" y="466638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345988-4F20-D0A0-5B7C-6CFD6139A1AA}"/>
              </a:ext>
            </a:extLst>
          </p:cNvPr>
          <p:cNvSpPr/>
          <p:nvPr/>
        </p:nvSpPr>
        <p:spPr>
          <a:xfrm>
            <a:off x="5149379" y="504597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2A2646-7F65-01E0-FE28-E6BA8ACD0BED}"/>
              </a:ext>
            </a:extLst>
          </p:cNvPr>
          <p:cNvSpPr/>
          <p:nvPr/>
        </p:nvSpPr>
        <p:spPr>
          <a:xfrm>
            <a:off x="5964741" y="551321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12070F3-4762-6B5F-5112-73185E4C9388}"/>
              </a:ext>
            </a:extLst>
          </p:cNvPr>
          <p:cNvSpPr/>
          <p:nvPr/>
        </p:nvSpPr>
        <p:spPr>
          <a:xfrm>
            <a:off x="4226000" y="609732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7C7F5C-355B-DD3D-76BE-07CF8E5339B5}"/>
              </a:ext>
            </a:extLst>
          </p:cNvPr>
          <p:cNvSpPr/>
          <p:nvPr/>
        </p:nvSpPr>
        <p:spPr>
          <a:xfrm>
            <a:off x="4637584" y="514721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FACA51-B305-CE5D-32A8-D20498623FCB}"/>
              </a:ext>
            </a:extLst>
          </p:cNvPr>
          <p:cNvSpPr/>
          <p:nvPr/>
        </p:nvSpPr>
        <p:spPr>
          <a:xfrm>
            <a:off x="4758573" y="586893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6A77DA-342A-FA77-6F3E-45453D424A2C}"/>
              </a:ext>
            </a:extLst>
          </p:cNvPr>
          <p:cNvSpPr/>
          <p:nvPr/>
        </p:nvSpPr>
        <p:spPr>
          <a:xfrm>
            <a:off x="5079703" y="537578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E1CCFCD-C842-D164-13CE-933E239F3E82}"/>
              </a:ext>
            </a:extLst>
          </p:cNvPr>
          <p:cNvSpPr/>
          <p:nvPr/>
        </p:nvSpPr>
        <p:spPr>
          <a:xfrm>
            <a:off x="5247184" y="575681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6ED8DF5-82A1-F6BB-D671-8D6192D8046F}"/>
              </a:ext>
            </a:extLst>
          </p:cNvPr>
          <p:cNvSpPr/>
          <p:nvPr/>
        </p:nvSpPr>
        <p:spPr>
          <a:xfrm>
            <a:off x="5622361" y="501860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FDE7507-C109-3E88-0BDD-F313342E04E4}"/>
              </a:ext>
            </a:extLst>
          </p:cNvPr>
          <p:cNvSpPr/>
          <p:nvPr/>
        </p:nvSpPr>
        <p:spPr>
          <a:xfrm>
            <a:off x="4536347" y="625057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B8A5162-BB33-8C27-AD1E-1098779FE8C5}"/>
              </a:ext>
            </a:extLst>
          </p:cNvPr>
          <p:cNvSpPr/>
          <p:nvPr/>
        </p:nvSpPr>
        <p:spPr>
          <a:xfrm>
            <a:off x="4485150" y="32772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29FD8CA-2F48-51D7-56A2-EAF3BA91EF91}"/>
              </a:ext>
            </a:extLst>
          </p:cNvPr>
          <p:cNvSpPr/>
          <p:nvPr/>
        </p:nvSpPr>
        <p:spPr>
          <a:xfrm>
            <a:off x="4606139" y="399894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582CE4-E3C8-64FB-C83D-3132E4843DD5}"/>
              </a:ext>
            </a:extLst>
          </p:cNvPr>
          <p:cNvSpPr/>
          <p:nvPr/>
        </p:nvSpPr>
        <p:spPr>
          <a:xfrm>
            <a:off x="4911491" y="294383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BAE5309-586A-10DE-AF00-95EA2C207790}"/>
              </a:ext>
            </a:extLst>
          </p:cNvPr>
          <p:cNvSpPr/>
          <p:nvPr/>
        </p:nvSpPr>
        <p:spPr>
          <a:xfrm>
            <a:off x="4927269" y="350579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CF44A9-2B23-FB2E-CA99-8E34BD0F8AFE}"/>
              </a:ext>
            </a:extLst>
          </p:cNvPr>
          <p:cNvSpPr/>
          <p:nvPr/>
        </p:nvSpPr>
        <p:spPr>
          <a:xfrm>
            <a:off x="5469927" y="314861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FD34F8D-CED5-7834-A879-CCF51FDDCFCA}"/>
              </a:ext>
            </a:extLst>
          </p:cNvPr>
          <p:cNvSpPr/>
          <p:nvPr/>
        </p:nvSpPr>
        <p:spPr>
          <a:xfrm>
            <a:off x="4383913" y="438058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C4E8842-4A3B-C1AA-24CF-21B4EC6A8189}"/>
              </a:ext>
            </a:extLst>
          </p:cNvPr>
          <p:cNvSpPr/>
          <p:nvPr/>
        </p:nvSpPr>
        <p:spPr>
          <a:xfrm>
            <a:off x="4833379" y="384363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D03EAC-2819-B29F-2661-1CD5B0AC349F}"/>
              </a:ext>
            </a:extLst>
          </p:cNvPr>
          <p:cNvSpPr/>
          <p:nvPr/>
        </p:nvSpPr>
        <p:spPr>
          <a:xfrm>
            <a:off x="4954368" y="456535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CAEA250-ABC0-AD2C-443E-E64091E3743A}"/>
              </a:ext>
            </a:extLst>
          </p:cNvPr>
          <p:cNvSpPr/>
          <p:nvPr/>
        </p:nvSpPr>
        <p:spPr>
          <a:xfrm>
            <a:off x="5259720" y="351024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00F828-0368-D867-497D-A5396F937A07}"/>
              </a:ext>
            </a:extLst>
          </p:cNvPr>
          <p:cNvSpPr/>
          <p:nvPr/>
        </p:nvSpPr>
        <p:spPr>
          <a:xfrm>
            <a:off x="5275498" y="407220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D4149A-E138-8D92-8CFA-B49221667EBE}"/>
              </a:ext>
            </a:extLst>
          </p:cNvPr>
          <p:cNvSpPr/>
          <p:nvPr/>
        </p:nvSpPr>
        <p:spPr>
          <a:xfrm>
            <a:off x="5442979" y="445323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E76F039-1420-303A-F85C-1472A453CB62}"/>
              </a:ext>
            </a:extLst>
          </p:cNvPr>
          <p:cNvSpPr/>
          <p:nvPr/>
        </p:nvSpPr>
        <p:spPr>
          <a:xfrm>
            <a:off x="5818156" y="371502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2454C61-711D-EC40-7095-9101A74E3608}"/>
              </a:ext>
            </a:extLst>
          </p:cNvPr>
          <p:cNvSpPr/>
          <p:nvPr/>
        </p:nvSpPr>
        <p:spPr>
          <a:xfrm>
            <a:off x="6374787" y="526052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AB323F-25B8-7AB5-206B-17B01F12D5CC}"/>
              </a:ext>
            </a:extLst>
          </p:cNvPr>
          <p:cNvSpPr/>
          <p:nvPr/>
        </p:nvSpPr>
        <p:spPr>
          <a:xfrm>
            <a:off x="7575591" y="5477021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A8D99BC-EE40-E6FD-CDEC-865F0D15FFB4}"/>
              </a:ext>
            </a:extLst>
          </p:cNvPr>
          <p:cNvSpPr/>
          <p:nvPr/>
        </p:nvSpPr>
        <p:spPr>
          <a:xfrm>
            <a:off x="7240695" y="594395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A83E8C-07E6-945D-6A79-F26566D69B24}"/>
              </a:ext>
            </a:extLst>
          </p:cNvPr>
          <p:cNvSpPr/>
          <p:nvPr/>
        </p:nvSpPr>
        <p:spPr>
          <a:xfrm>
            <a:off x="6350726" y="469997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3240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A5BC-6AC6-48CD-22A3-D4321973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 classification is not enough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3431B-F2EF-CDFA-A13A-BF1838F28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1578160"/>
          </a:xfrm>
        </p:spPr>
        <p:txBody>
          <a:bodyPr/>
          <a:lstStyle/>
          <a:p>
            <a:r>
              <a:rPr lang="en-US" dirty="0"/>
              <a:t>Not all datasets can be linearly separable.</a:t>
            </a:r>
          </a:p>
          <a:p>
            <a:r>
              <a:rPr lang="en-US" dirty="0"/>
              <a:t>Try classify      as the positive +1 class using a perceptron.</a:t>
            </a:r>
          </a:p>
          <a:p>
            <a:endParaRPr lang="en-IL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87025C-2478-CA39-082A-2356440A9A57}"/>
              </a:ext>
            </a:extLst>
          </p:cNvPr>
          <p:cNvCxnSpPr>
            <a:cxnSpLocks/>
          </p:cNvCxnSpPr>
          <p:nvPr/>
        </p:nvCxnSpPr>
        <p:spPr>
          <a:xfrm flipV="1">
            <a:off x="6096000" y="2398569"/>
            <a:ext cx="0" cy="3927949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34B920-9CC1-1EAF-1164-70DC38C9FD41}"/>
              </a:ext>
            </a:extLst>
          </p:cNvPr>
          <p:cNvCxnSpPr>
            <a:cxnSpLocks/>
          </p:cNvCxnSpPr>
          <p:nvPr/>
        </p:nvCxnSpPr>
        <p:spPr>
          <a:xfrm>
            <a:off x="3858985" y="4441371"/>
            <a:ext cx="4474029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848BF3A-EC4A-4792-5F32-475436C92627}"/>
              </a:ext>
            </a:extLst>
          </p:cNvPr>
          <p:cNvSpPr/>
          <p:nvPr/>
        </p:nvSpPr>
        <p:spPr>
          <a:xfrm>
            <a:off x="7058523" y="366957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A561F64-D99C-A936-D3A6-CAF149B817C3}"/>
              </a:ext>
            </a:extLst>
          </p:cNvPr>
          <p:cNvSpPr/>
          <p:nvPr/>
        </p:nvSpPr>
        <p:spPr>
          <a:xfrm>
            <a:off x="6421277" y="2864032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2B54F98-A13C-611A-2F90-9490AEFA0C26}"/>
              </a:ext>
            </a:extLst>
          </p:cNvPr>
          <p:cNvSpPr/>
          <p:nvPr/>
        </p:nvSpPr>
        <p:spPr>
          <a:xfrm>
            <a:off x="6902538" y="3132591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E229B188-6039-B902-C8DF-AF0BD45F2737}"/>
              </a:ext>
            </a:extLst>
          </p:cNvPr>
          <p:cNvSpPr/>
          <p:nvPr/>
        </p:nvSpPr>
        <p:spPr>
          <a:xfrm>
            <a:off x="6291759" y="3904387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98CD3238-B886-E6B3-C1DA-A57A8F08D878}"/>
              </a:ext>
            </a:extLst>
          </p:cNvPr>
          <p:cNvSpPr/>
          <p:nvPr/>
        </p:nvSpPr>
        <p:spPr>
          <a:xfrm>
            <a:off x="6577261" y="3423558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611D044-4964-8947-03E3-9BC88C96CD7B}"/>
              </a:ext>
            </a:extLst>
          </p:cNvPr>
          <p:cNvSpPr/>
          <p:nvPr/>
        </p:nvSpPr>
        <p:spPr>
          <a:xfrm>
            <a:off x="7370492" y="388184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CFD1F5B-78C4-4926-19E5-6A7E60729F92}"/>
              </a:ext>
            </a:extLst>
          </p:cNvPr>
          <p:cNvSpPr/>
          <p:nvPr/>
        </p:nvSpPr>
        <p:spPr>
          <a:xfrm>
            <a:off x="7338696" y="328857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9C1EDCDA-203D-F057-37BC-3DE53D9F7127}"/>
              </a:ext>
            </a:extLst>
          </p:cNvPr>
          <p:cNvSpPr/>
          <p:nvPr/>
        </p:nvSpPr>
        <p:spPr>
          <a:xfrm>
            <a:off x="7120617" y="2820622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6551F25-EC96-BCD9-AD59-C72829998EC9}"/>
              </a:ext>
            </a:extLst>
          </p:cNvPr>
          <p:cNvSpPr/>
          <p:nvPr/>
        </p:nvSpPr>
        <p:spPr>
          <a:xfrm>
            <a:off x="6799487" y="405057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2271E6C-8429-3F88-48AC-50192F68F266}"/>
              </a:ext>
            </a:extLst>
          </p:cNvPr>
          <p:cNvSpPr/>
          <p:nvPr/>
        </p:nvSpPr>
        <p:spPr>
          <a:xfrm>
            <a:off x="6476024" y="49533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7AEBA8-E420-ACE0-D0B9-1D0A0AE80130}"/>
              </a:ext>
            </a:extLst>
          </p:cNvPr>
          <p:cNvSpPr/>
          <p:nvPr/>
        </p:nvSpPr>
        <p:spPr>
          <a:xfrm>
            <a:off x="6597013" y="567504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A1F042-6261-266D-6B11-214F460C2891}"/>
              </a:ext>
            </a:extLst>
          </p:cNvPr>
          <p:cNvSpPr/>
          <p:nvPr/>
        </p:nvSpPr>
        <p:spPr>
          <a:xfrm>
            <a:off x="6902365" y="461993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38083C-66B8-D37C-2395-3E5E8BFCE9DF}"/>
              </a:ext>
            </a:extLst>
          </p:cNvPr>
          <p:cNvSpPr/>
          <p:nvPr/>
        </p:nvSpPr>
        <p:spPr>
          <a:xfrm>
            <a:off x="6918143" y="518189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1D5A71-2D25-1014-784F-D329AA666CFF}"/>
              </a:ext>
            </a:extLst>
          </p:cNvPr>
          <p:cNvSpPr/>
          <p:nvPr/>
        </p:nvSpPr>
        <p:spPr>
          <a:xfrm>
            <a:off x="7085624" y="55629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7A85BA-F68E-6563-5705-51AB7355157D}"/>
              </a:ext>
            </a:extLst>
          </p:cNvPr>
          <p:cNvSpPr/>
          <p:nvPr/>
        </p:nvSpPr>
        <p:spPr>
          <a:xfrm>
            <a:off x="7460801" y="482471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AB3BF5-80BA-3950-D530-FE848898D2E0}"/>
              </a:ext>
            </a:extLst>
          </p:cNvPr>
          <p:cNvSpPr/>
          <p:nvPr/>
        </p:nvSpPr>
        <p:spPr>
          <a:xfrm>
            <a:off x="6374787" y="605668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E0ED71E-9552-A201-4EC2-211C3A692D3D}"/>
              </a:ext>
            </a:extLst>
          </p:cNvPr>
          <p:cNvSpPr/>
          <p:nvPr/>
        </p:nvSpPr>
        <p:spPr>
          <a:xfrm>
            <a:off x="4327237" y="499396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FB9E3C-757E-483D-C62A-63040F74B6C8}"/>
              </a:ext>
            </a:extLst>
          </p:cNvPr>
          <p:cNvSpPr/>
          <p:nvPr/>
        </p:nvSpPr>
        <p:spPr>
          <a:xfrm>
            <a:off x="4448226" y="571569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A57275-4408-A43A-4F0A-B7BF3CCDC458}"/>
              </a:ext>
            </a:extLst>
          </p:cNvPr>
          <p:cNvSpPr/>
          <p:nvPr/>
        </p:nvSpPr>
        <p:spPr>
          <a:xfrm>
            <a:off x="5669487" y="466638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345988-4F20-D0A0-5B7C-6CFD6139A1AA}"/>
              </a:ext>
            </a:extLst>
          </p:cNvPr>
          <p:cNvSpPr/>
          <p:nvPr/>
        </p:nvSpPr>
        <p:spPr>
          <a:xfrm>
            <a:off x="5149379" y="504597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2A2646-7F65-01E0-FE28-E6BA8ACD0BED}"/>
              </a:ext>
            </a:extLst>
          </p:cNvPr>
          <p:cNvSpPr/>
          <p:nvPr/>
        </p:nvSpPr>
        <p:spPr>
          <a:xfrm>
            <a:off x="5964741" y="551321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12070F3-4762-6B5F-5112-73185E4C9388}"/>
              </a:ext>
            </a:extLst>
          </p:cNvPr>
          <p:cNvSpPr/>
          <p:nvPr/>
        </p:nvSpPr>
        <p:spPr>
          <a:xfrm>
            <a:off x="4226000" y="609732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7C7F5C-355B-DD3D-76BE-07CF8E5339B5}"/>
              </a:ext>
            </a:extLst>
          </p:cNvPr>
          <p:cNvSpPr/>
          <p:nvPr/>
        </p:nvSpPr>
        <p:spPr>
          <a:xfrm>
            <a:off x="4637584" y="514721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FACA51-B305-CE5D-32A8-D20498623FCB}"/>
              </a:ext>
            </a:extLst>
          </p:cNvPr>
          <p:cNvSpPr/>
          <p:nvPr/>
        </p:nvSpPr>
        <p:spPr>
          <a:xfrm>
            <a:off x="4758573" y="586893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6A77DA-342A-FA77-6F3E-45453D424A2C}"/>
              </a:ext>
            </a:extLst>
          </p:cNvPr>
          <p:cNvSpPr/>
          <p:nvPr/>
        </p:nvSpPr>
        <p:spPr>
          <a:xfrm>
            <a:off x="5079703" y="537578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E1CCFCD-C842-D164-13CE-933E239F3E82}"/>
              </a:ext>
            </a:extLst>
          </p:cNvPr>
          <p:cNvSpPr/>
          <p:nvPr/>
        </p:nvSpPr>
        <p:spPr>
          <a:xfrm>
            <a:off x="5247184" y="575681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6ED8DF5-82A1-F6BB-D671-8D6192D8046F}"/>
              </a:ext>
            </a:extLst>
          </p:cNvPr>
          <p:cNvSpPr/>
          <p:nvPr/>
        </p:nvSpPr>
        <p:spPr>
          <a:xfrm>
            <a:off x="5622361" y="501860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FDE7507-C109-3E88-0BDD-F313342E04E4}"/>
              </a:ext>
            </a:extLst>
          </p:cNvPr>
          <p:cNvSpPr/>
          <p:nvPr/>
        </p:nvSpPr>
        <p:spPr>
          <a:xfrm>
            <a:off x="4536347" y="625057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B8A5162-BB33-8C27-AD1E-1098779FE8C5}"/>
              </a:ext>
            </a:extLst>
          </p:cNvPr>
          <p:cNvSpPr/>
          <p:nvPr/>
        </p:nvSpPr>
        <p:spPr>
          <a:xfrm>
            <a:off x="4485150" y="32772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29FD8CA-2F48-51D7-56A2-EAF3BA91EF91}"/>
              </a:ext>
            </a:extLst>
          </p:cNvPr>
          <p:cNvSpPr/>
          <p:nvPr/>
        </p:nvSpPr>
        <p:spPr>
          <a:xfrm>
            <a:off x="4606139" y="399894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582CE4-E3C8-64FB-C83D-3132E4843DD5}"/>
              </a:ext>
            </a:extLst>
          </p:cNvPr>
          <p:cNvSpPr/>
          <p:nvPr/>
        </p:nvSpPr>
        <p:spPr>
          <a:xfrm>
            <a:off x="4911491" y="294383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BAE5309-586A-10DE-AF00-95EA2C207790}"/>
              </a:ext>
            </a:extLst>
          </p:cNvPr>
          <p:cNvSpPr/>
          <p:nvPr/>
        </p:nvSpPr>
        <p:spPr>
          <a:xfrm>
            <a:off x="4927269" y="350579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CF44A9-2B23-FB2E-CA99-8E34BD0F8AFE}"/>
              </a:ext>
            </a:extLst>
          </p:cNvPr>
          <p:cNvSpPr/>
          <p:nvPr/>
        </p:nvSpPr>
        <p:spPr>
          <a:xfrm>
            <a:off x="5469927" y="314861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FD34F8D-CED5-7834-A879-CCF51FDDCFCA}"/>
              </a:ext>
            </a:extLst>
          </p:cNvPr>
          <p:cNvSpPr/>
          <p:nvPr/>
        </p:nvSpPr>
        <p:spPr>
          <a:xfrm>
            <a:off x="4383913" y="438058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C4E8842-4A3B-C1AA-24CF-21B4EC6A8189}"/>
              </a:ext>
            </a:extLst>
          </p:cNvPr>
          <p:cNvSpPr/>
          <p:nvPr/>
        </p:nvSpPr>
        <p:spPr>
          <a:xfrm>
            <a:off x="4833379" y="384363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D03EAC-2819-B29F-2661-1CD5B0AC349F}"/>
              </a:ext>
            </a:extLst>
          </p:cNvPr>
          <p:cNvSpPr/>
          <p:nvPr/>
        </p:nvSpPr>
        <p:spPr>
          <a:xfrm>
            <a:off x="4954368" y="456535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CAEA250-ABC0-AD2C-443E-E64091E3743A}"/>
              </a:ext>
            </a:extLst>
          </p:cNvPr>
          <p:cNvSpPr/>
          <p:nvPr/>
        </p:nvSpPr>
        <p:spPr>
          <a:xfrm>
            <a:off x="5259720" y="351024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00F828-0368-D867-497D-A5396F937A07}"/>
              </a:ext>
            </a:extLst>
          </p:cNvPr>
          <p:cNvSpPr/>
          <p:nvPr/>
        </p:nvSpPr>
        <p:spPr>
          <a:xfrm>
            <a:off x="5275498" y="407220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D4149A-E138-8D92-8CFA-B49221667EBE}"/>
              </a:ext>
            </a:extLst>
          </p:cNvPr>
          <p:cNvSpPr/>
          <p:nvPr/>
        </p:nvSpPr>
        <p:spPr>
          <a:xfrm>
            <a:off x="5442979" y="445323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E76F039-1420-303A-F85C-1472A453CB62}"/>
              </a:ext>
            </a:extLst>
          </p:cNvPr>
          <p:cNvSpPr/>
          <p:nvPr/>
        </p:nvSpPr>
        <p:spPr>
          <a:xfrm>
            <a:off x="5818156" y="371502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2454C61-711D-EC40-7095-9101A74E3608}"/>
              </a:ext>
            </a:extLst>
          </p:cNvPr>
          <p:cNvSpPr/>
          <p:nvPr/>
        </p:nvSpPr>
        <p:spPr>
          <a:xfrm>
            <a:off x="6374787" y="526052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AB323F-25B8-7AB5-206B-17B01F12D5CC}"/>
              </a:ext>
            </a:extLst>
          </p:cNvPr>
          <p:cNvSpPr/>
          <p:nvPr/>
        </p:nvSpPr>
        <p:spPr>
          <a:xfrm>
            <a:off x="7575591" y="5477021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A8D99BC-EE40-E6FD-CDEC-865F0D15FFB4}"/>
              </a:ext>
            </a:extLst>
          </p:cNvPr>
          <p:cNvSpPr/>
          <p:nvPr/>
        </p:nvSpPr>
        <p:spPr>
          <a:xfrm>
            <a:off x="7240695" y="594395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A83E8C-07E6-945D-6A79-F26566D69B24}"/>
              </a:ext>
            </a:extLst>
          </p:cNvPr>
          <p:cNvSpPr/>
          <p:nvPr/>
        </p:nvSpPr>
        <p:spPr>
          <a:xfrm>
            <a:off x="6350726" y="469997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2AC59971-E070-5995-599F-5453651CC35D}"/>
              </a:ext>
            </a:extLst>
          </p:cNvPr>
          <p:cNvSpPr/>
          <p:nvPr/>
        </p:nvSpPr>
        <p:spPr>
          <a:xfrm>
            <a:off x="2252049" y="138623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3215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A5BC-6AC6-48CD-22A3-D4321973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 classification is not enough</a:t>
            </a:r>
            <a:endParaRPr lang="en-IL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87025C-2478-CA39-082A-2356440A9A57}"/>
              </a:ext>
            </a:extLst>
          </p:cNvPr>
          <p:cNvCxnSpPr>
            <a:cxnSpLocks/>
          </p:cNvCxnSpPr>
          <p:nvPr/>
        </p:nvCxnSpPr>
        <p:spPr>
          <a:xfrm flipV="1">
            <a:off x="9954986" y="2680107"/>
            <a:ext cx="0" cy="3927949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34B920-9CC1-1EAF-1164-70DC38C9FD41}"/>
              </a:ext>
            </a:extLst>
          </p:cNvPr>
          <p:cNvCxnSpPr>
            <a:cxnSpLocks/>
          </p:cNvCxnSpPr>
          <p:nvPr/>
        </p:nvCxnSpPr>
        <p:spPr>
          <a:xfrm>
            <a:off x="7717971" y="4722909"/>
            <a:ext cx="4474029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848BF3A-EC4A-4792-5F32-475436C92627}"/>
              </a:ext>
            </a:extLst>
          </p:cNvPr>
          <p:cNvSpPr/>
          <p:nvPr/>
        </p:nvSpPr>
        <p:spPr>
          <a:xfrm>
            <a:off x="10917509" y="3951113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A561F64-D99C-A936-D3A6-CAF149B817C3}"/>
              </a:ext>
            </a:extLst>
          </p:cNvPr>
          <p:cNvSpPr/>
          <p:nvPr/>
        </p:nvSpPr>
        <p:spPr>
          <a:xfrm>
            <a:off x="10280263" y="3145570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2B54F98-A13C-611A-2F90-9490AEFA0C26}"/>
              </a:ext>
            </a:extLst>
          </p:cNvPr>
          <p:cNvSpPr/>
          <p:nvPr/>
        </p:nvSpPr>
        <p:spPr>
          <a:xfrm>
            <a:off x="10761524" y="3414129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E229B188-6039-B902-C8DF-AF0BD45F2737}"/>
              </a:ext>
            </a:extLst>
          </p:cNvPr>
          <p:cNvSpPr/>
          <p:nvPr/>
        </p:nvSpPr>
        <p:spPr>
          <a:xfrm>
            <a:off x="10150745" y="4185925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98CD3238-B886-E6B3-C1DA-A57A8F08D878}"/>
              </a:ext>
            </a:extLst>
          </p:cNvPr>
          <p:cNvSpPr/>
          <p:nvPr/>
        </p:nvSpPr>
        <p:spPr>
          <a:xfrm>
            <a:off x="10436247" y="3705096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611D044-4964-8947-03E3-9BC88C96CD7B}"/>
              </a:ext>
            </a:extLst>
          </p:cNvPr>
          <p:cNvSpPr/>
          <p:nvPr/>
        </p:nvSpPr>
        <p:spPr>
          <a:xfrm>
            <a:off x="11229478" y="4163383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CFD1F5B-78C4-4926-19E5-6A7E60729F92}"/>
              </a:ext>
            </a:extLst>
          </p:cNvPr>
          <p:cNvSpPr/>
          <p:nvPr/>
        </p:nvSpPr>
        <p:spPr>
          <a:xfrm>
            <a:off x="11197682" y="3570113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9C1EDCDA-203D-F057-37BC-3DE53D9F7127}"/>
              </a:ext>
            </a:extLst>
          </p:cNvPr>
          <p:cNvSpPr/>
          <p:nvPr/>
        </p:nvSpPr>
        <p:spPr>
          <a:xfrm>
            <a:off x="10979603" y="3102160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6551F25-EC96-BCD9-AD59-C72829998EC9}"/>
              </a:ext>
            </a:extLst>
          </p:cNvPr>
          <p:cNvSpPr/>
          <p:nvPr/>
        </p:nvSpPr>
        <p:spPr>
          <a:xfrm>
            <a:off x="10658473" y="4332113"/>
            <a:ext cx="311969" cy="311969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2271E6C-8429-3F88-48AC-50192F68F266}"/>
              </a:ext>
            </a:extLst>
          </p:cNvPr>
          <p:cNvSpPr/>
          <p:nvPr/>
        </p:nvSpPr>
        <p:spPr>
          <a:xfrm>
            <a:off x="10335010" y="523486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7AEBA8-E420-ACE0-D0B9-1D0A0AE80130}"/>
              </a:ext>
            </a:extLst>
          </p:cNvPr>
          <p:cNvSpPr/>
          <p:nvPr/>
        </p:nvSpPr>
        <p:spPr>
          <a:xfrm>
            <a:off x="10455999" y="5956583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A1F042-6261-266D-6B11-214F460C2891}"/>
              </a:ext>
            </a:extLst>
          </p:cNvPr>
          <p:cNvSpPr/>
          <p:nvPr/>
        </p:nvSpPr>
        <p:spPr>
          <a:xfrm>
            <a:off x="10761351" y="490146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38083C-66B8-D37C-2395-3E5E8BFCE9DF}"/>
              </a:ext>
            </a:extLst>
          </p:cNvPr>
          <p:cNvSpPr/>
          <p:nvPr/>
        </p:nvSpPr>
        <p:spPr>
          <a:xfrm>
            <a:off x="10777129" y="546342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1D5A71-2D25-1014-784F-D329AA666CFF}"/>
              </a:ext>
            </a:extLst>
          </p:cNvPr>
          <p:cNvSpPr/>
          <p:nvPr/>
        </p:nvSpPr>
        <p:spPr>
          <a:xfrm>
            <a:off x="10944610" y="584446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7A85BA-F68E-6563-5705-51AB7355157D}"/>
              </a:ext>
            </a:extLst>
          </p:cNvPr>
          <p:cNvSpPr/>
          <p:nvPr/>
        </p:nvSpPr>
        <p:spPr>
          <a:xfrm>
            <a:off x="11319787" y="510624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AB3BF5-80BA-3950-D530-FE848898D2E0}"/>
              </a:ext>
            </a:extLst>
          </p:cNvPr>
          <p:cNvSpPr/>
          <p:nvPr/>
        </p:nvSpPr>
        <p:spPr>
          <a:xfrm>
            <a:off x="10233773" y="63382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E0ED71E-9552-A201-4EC2-211C3A692D3D}"/>
              </a:ext>
            </a:extLst>
          </p:cNvPr>
          <p:cNvSpPr/>
          <p:nvPr/>
        </p:nvSpPr>
        <p:spPr>
          <a:xfrm>
            <a:off x="8186223" y="527550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FB9E3C-757E-483D-C62A-63040F74B6C8}"/>
              </a:ext>
            </a:extLst>
          </p:cNvPr>
          <p:cNvSpPr/>
          <p:nvPr/>
        </p:nvSpPr>
        <p:spPr>
          <a:xfrm>
            <a:off x="8307212" y="599722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A57275-4408-A43A-4F0A-B7BF3CCDC458}"/>
              </a:ext>
            </a:extLst>
          </p:cNvPr>
          <p:cNvSpPr/>
          <p:nvPr/>
        </p:nvSpPr>
        <p:spPr>
          <a:xfrm>
            <a:off x="9528473" y="4947925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345988-4F20-D0A0-5B7C-6CFD6139A1AA}"/>
              </a:ext>
            </a:extLst>
          </p:cNvPr>
          <p:cNvSpPr/>
          <p:nvPr/>
        </p:nvSpPr>
        <p:spPr>
          <a:xfrm>
            <a:off x="9008365" y="532751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2A2646-7F65-01E0-FE28-E6BA8ACD0BED}"/>
              </a:ext>
            </a:extLst>
          </p:cNvPr>
          <p:cNvSpPr/>
          <p:nvPr/>
        </p:nvSpPr>
        <p:spPr>
          <a:xfrm>
            <a:off x="9823727" y="579475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12070F3-4762-6B5F-5112-73185E4C9388}"/>
              </a:ext>
            </a:extLst>
          </p:cNvPr>
          <p:cNvSpPr/>
          <p:nvPr/>
        </p:nvSpPr>
        <p:spPr>
          <a:xfrm>
            <a:off x="8084986" y="637886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7C7F5C-355B-DD3D-76BE-07CF8E5339B5}"/>
              </a:ext>
            </a:extLst>
          </p:cNvPr>
          <p:cNvSpPr/>
          <p:nvPr/>
        </p:nvSpPr>
        <p:spPr>
          <a:xfrm>
            <a:off x="8496570" y="542875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FACA51-B305-CE5D-32A8-D20498623FCB}"/>
              </a:ext>
            </a:extLst>
          </p:cNvPr>
          <p:cNvSpPr/>
          <p:nvPr/>
        </p:nvSpPr>
        <p:spPr>
          <a:xfrm>
            <a:off x="8617559" y="615047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6A77DA-342A-FA77-6F3E-45453D424A2C}"/>
              </a:ext>
            </a:extLst>
          </p:cNvPr>
          <p:cNvSpPr/>
          <p:nvPr/>
        </p:nvSpPr>
        <p:spPr>
          <a:xfrm>
            <a:off x="8938689" y="56573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E1CCFCD-C842-D164-13CE-933E239F3E82}"/>
              </a:ext>
            </a:extLst>
          </p:cNvPr>
          <p:cNvSpPr/>
          <p:nvPr/>
        </p:nvSpPr>
        <p:spPr>
          <a:xfrm>
            <a:off x="9106170" y="603835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6ED8DF5-82A1-F6BB-D671-8D6192D8046F}"/>
              </a:ext>
            </a:extLst>
          </p:cNvPr>
          <p:cNvSpPr/>
          <p:nvPr/>
        </p:nvSpPr>
        <p:spPr>
          <a:xfrm>
            <a:off x="9481347" y="530014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FDE7507-C109-3E88-0BDD-F313342E04E4}"/>
              </a:ext>
            </a:extLst>
          </p:cNvPr>
          <p:cNvSpPr/>
          <p:nvPr/>
        </p:nvSpPr>
        <p:spPr>
          <a:xfrm>
            <a:off x="8395333" y="6532116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B8A5162-BB33-8C27-AD1E-1098779FE8C5}"/>
              </a:ext>
            </a:extLst>
          </p:cNvPr>
          <p:cNvSpPr/>
          <p:nvPr/>
        </p:nvSpPr>
        <p:spPr>
          <a:xfrm>
            <a:off x="8344136" y="3558760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29FD8CA-2F48-51D7-56A2-EAF3BA91EF91}"/>
              </a:ext>
            </a:extLst>
          </p:cNvPr>
          <p:cNvSpPr/>
          <p:nvPr/>
        </p:nvSpPr>
        <p:spPr>
          <a:xfrm>
            <a:off x="8465125" y="4280483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582CE4-E3C8-64FB-C83D-3132E4843DD5}"/>
              </a:ext>
            </a:extLst>
          </p:cNvPr>
          <p:cNvSpPr/>
          <p:nvPr/>
        </p:nvSpPr>
        <p:spPr>
          <a:xfrm>
            <a:off x="8770477" y="322536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BAE5309-586A-10DE-AF00-95EA2C207790}"/>
              </a:ext>
            </a:extLst>
          </p:cNvPr>
          <p:cNvSpPr/>
          <p:nvPr/>
        </p:nvSpPr>
        <p:spPr>
          <a:xfrm>
            <a:off x="8786255" y="378732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CF44A9-2B23-FB2E-CA99-8E34BD0F8AFE}"/>
              </a:ext>
            </a:extLst>
          </p:cNvPr>
          <p:cNvSpPr/>
          <p:nvPr/>
        </p:nvSpPr>
        <p:spPr>
          <a:xfrm>
            <a:off x="9328913" y="3430148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FD34F8D-CED5-7834-A879-CCF51FDDCFCA}"/>
              </a:ext>
            </a:extLst>
          </p:cNvPr>
          <p:cNvSpPr/>
          <p:nvPr/>
        </p:nvSpPr>
        <p:spPr>
          <a:xfrm>
            <a:off x="8242899" y="466212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C4E8842-4A3B-C1AA-24CF-21B4EC6A8189}"/>
              </a:ext>
            </a:extLst>
          </p:cNvPr>
          <p:cNvSpPr/>
          <p:nvPr/>
        </p:nvSpPr>
        <p:spPr>
          <a:xfrm>
            <a:off x="8692365" y="412517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b="1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D03EAC-2819-B29F-2661-1CD5B0AC349F}"/>
              </a:ext>
            </a:extLst>
          </p:cNvPr>
          <p:cNvSpPr/>
          <p:nvPr/>
        </p:nvSpPr>
        <p:spPr>
          <a:xfrm>
            <a:off x="8813354" y="4846897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CAEA250-ABC0-AD2C-443E-E64091E3743A}"/>
              </a:ext>
            </a:extLst>
          </p:cNvPr>
          <p:cNvSpPr/>
          <p:nvPr/>
        </p:nvSpPr>
        <p:spPr>
          <a:xfrm>
            <a:off x="9118706" y="379178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00F828-0368-D867-497D-A5396F937A07}"/>
              </a:ext>
            </a:extLst>
          </p:cNvPr>
          <p:cNvSpPr/>
          <p:nvPr/>
        </p:nvSpPr>
        <p:spPr>
          <a:xfrm>
            <a:off x="9134484" y="435374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6D4149A-E138-8D92-8CFA-B49221667EBE}"/>
              </a:ext>
            </a:extLst>
          </p:cNvPr>
          <p:cNvSpPr/>
          <p:nvPr/>
        </p:nvSpPr>
        <p:spPr>
          <a:xfrm>
            <a:off x="9301965" y="4734774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E76F039-1420-303A-F85C-1472A453CB62}"/>
              </a:ext>
            </a:extLst>
          </p:cNvPr>
          <p:cNvSpPr/>
          <p:nvPr/>
        </p:nvSpPr>
        <p:spPr>
          <a:xfrm>
            <a:off x="9677142" y="399656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2454C61-711D-EC40-7095-9101A74E3608}"/>
              </a:ext>
            </a:extLst>
          </p:cNvPr>
          <p:cNvSpPr/>
          <p:nvPr/>
        </p:nvSpPr>
        <p:spPr>
          <a:xfrm>
            <a:off x="10233773" y="5542063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AB323F-25B8-7AB5-206B-17B01F12D5CC}"/>
              </a:ext>
            </a:extLst>
          </p:cNvPr>
          <p:cNvSpPr/>
          <p:nvPr/>
        </p:nvSpPr>
        <p:spPr>
          <a:xfrm>
            <a:off x="11434577" y="5758559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A8D99BC-EE40-E6FD-CDEC-865F0D15FFB4}"/>
              </a:ext>
            </a:extLst>
          </p:cNvPr>
          <p:cNvSpPr/>
          <p:nvPr/>
        </p:nvSpPr>
        <p:spPr>
          <a:xfrm>
            <a:off x="11099681" y="6225492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A83E8C-07E6-945D-6A79-F26566D69B24}"/>
              </a:ext>
            </a:extLst>
          </p:cNvPr>
          <p:cNvSpPr/>
          <p:nvPr/>
        </p:nvSpPr>
        <p:spPr>
          <a:xfrm>
            <a:off x="10209712" y="4981513"/>
            <a:ext cx="202474" cy="20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C59421-D22F-586C-9327-5AF63BED0E9F}"/>
              </a:ext>
            </a:extLst>
          </p:cNvPr>
          <p:cNvSpPr/>
          <p:nvPr/>
        </p:nvSpPr>
        <p:spPr>
          <a:xfrm>
            <a:off x="900428" y="2357790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CDA25-05D8-95E7-40B1-D1A01957243C}"/>
              </a:ext>
            </a:extLst>
          </p:cNvPr>
          <p:cNvSpPr/>
          <p:nvPr/>
        </p:nvSpPr>
        <p:spPr>
          <a:xfrm>
            <a:off x="889893" y="4263082"/>
            <a:ext cx="634702" cy="63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endParaRPr lang="en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096258-D1B0-A154-286A-99117E8CA27B}"/>
              </a:ext>
            </a:extLst>
          </p:cNvPr>
          <p:cNvSpPr/>
          <p:nvPr/>
        </p:nvSpPr>
        <p:spPr>
          <a:xfrm>
            <a:off x="3353177" y="2446989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C17F0A-472D-4075-8F0B-369C0D141BBF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1535130" y="2675141"/>
            <a:ext cx="1818047" cy="13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78A9D9-62D0-3A5F-3350-BAEFD6815CE0}"/>
              </a:ext>
            </a:extLst>
          </p:cNvPr>
          <p:cNvCxnSpPr>
            <a:cxnSpLocks/>
            <a:stCxn id="7" idx="3"/>
            <a:endCxn id="19" idx="2"/>
          </p:cNvCxnSpPr>
          <p:nvPr/>
        </p:nvCxnSpPr>
        <p:spPr>
          <a:xfrm flipV="1">
            <a:off x="1524595" y="2688588"/>
            <a:ext cx="1828582" cy="189184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C17FFC4-735D-25B0-2674-7CFDA5DAF8D4}"/>
              </a:ext>
            </a:extLst>
          </p:cNvPr>
          <p:cNvSpPr/>
          <p:nvPr/>
        </p:nvSpPr>
        <p:spPr>
          <a:xfrm>
            <a:off x="3342642" y="4368610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951B97-20A2-23CA-CFB2-CB824FEEF835}"/>
              </a:ext>
            </a:extLst>
          </p:cNvPr>
          <p:cNvCxnSpPr>
            <a:cxnSpLocks/>
            <a:stCxn id="7" idx="3"/>
            <a:endCxn id="24" idx="2"/>
          </p:cNvCxnSpPr>
          <p:nvPr/>
        </p:nvCxnSpPr>
        <p:spPr>
          <a:xfrm>
            <a:off x="1524595" y="4580433"/>
            <a:ext cx="1818047" cy="29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2F7AAA-5AE2-D2F0-584A-86944D183539}"/>
              </a:ext>
            </a:extLst>
          </p:cNvPr>
          <p:cNvCxnSpPr>
            <a:cxnSpLocks/>
            <a:stCxn id="4" idx="3"/>
            <a:endCxn id="24" idx="2"/>
          </p:cNvCxnSpPr>
          <p:nvPr/>
        </p:nvCxnSpPr>
        <p:spPr>
          <a:xfrm>
            <a:off x="1535130" y="2675141"/>
            <a:ext cx="1807512" cy="1935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2543947-5D09-E50B-8089-D115835A937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594776" y="2357790"/>
            <a:ext cx="239925" cy="89199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19DEB8-E0B4-DB2C-A2B6-C18B08456E57}"/>
              </a:ext>
            </a:extLst>
          </p:cNvPr>
          <p:cNvCxnSpPr>
            <a:cxnSpLocks/>
          </p:cNvCxnSpPr>
          <p:nvPr/>
        </p:nvCxnSpPr>
        <p:spPr>
          <a:xfrm flipH="1">
            <a:off x="3582567" y="4273359"/>
            <a:ext cx="239925" cy="89199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C49CF2-9087-72F4-CFC8-C42C68F1C5C1}"/>
              </a:ext>
            </a:extLst>
          </p:cNvPr>
          <p:cNvCxnSpPr>
            <a:cxnSpLocks/>
            <a:stCxn id="19" idx="6"/>
            <a:endCxn id="159" idx="2"/>
          </p:cNvCxnSpPr>
          <p:nvPr/>
        </p:nvCxnSpPr>
        <p:spPr>
          <a:xfrm>
            <a:off x="3836375" y="2688588"/>
            <a:ext cx="1308024" cy="10209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736DA0-4DED-4885-47D2-D4CADE512D8A}"/>
              </a:ext>
            </a:extLst>
          </p:cNvPr>
          <p:cNvCxnSpPr>
            <a:cxnSpLocks/>
            <a:endCxn id="159" idx="2"/>
          </p:cNvCxnSpPr>
          <p:nvPr/>
        </p:nvCxnSpPr>
        <p:spPr>
          <a:xfrm flipV="1">
            <a:off x="3828934" y="3709514"/>
            <a:ext cx="1315465" cy="8937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9C388F32-0BC5-E8AC-0AA9-55D37C0C618E}"/>
              </a:ext>
            </a:extLst>
          </p:cNvPr>
          <p:cNvSpPr txBox="1"/>
          <p:nvPr/>
        </p:nvSpPr>
        <p:spPr>
          <a:xfrm>
            <a:off x="2259506" y="2286542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L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8604D8-41F4-834E-1F1F-7674D0BE542B}"/>
              </a:ext>
            </a:extLst>
          </p:cNvPr>
          <p:cNvSpPr txBox="1"/>
          <p:nvPr/>
        </p:nvSpPr>
        <p:spPr>
          <a:xfrm>
            <a:off x="1729286" y="3842024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L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75D7BB3-1AED-9612-9A5E-1F7EE8221986}"/>
              </a:ext>
            </a:extLst>
          </p:cNvPr>
          <p:cNvSpPr txBox="1"/>
          <p:nvPr/>
        </p:nvSpPr>
        <p:spPr>
          <a:xfrm>
            <a:off x="2259506" y="4235241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L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B75C24B-928F-455B-65BA-6C0C29D159CF}"/>
              </a:ext>
            </a:extLst>
          </p:cNvPr>
          <p:cNvSpPr txBox="1"/>
          <p:nvPr/>
        </p:nvSpPr>
        <p:spPr>
          <a:xfrm>
            <a:off x="1729286" y="3015976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L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A473A52-F1F6-886B-7A71-75A0B272D8E2}"/>
              </a:ext>
            </a:extLst>
          </p:cNvPr>
          <p:cNvSpPr txBox="1"/>
          <p:nvPr/>
        </p:nvSpPr>
        <p:spPr>
          <a:xfrm>
            <a:off x="3733955" y="2090167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</a:t>
            </a:r>
            <a:endParaRPr lang="en-IL" dirty="0">
              <a:solidFill>
                <a:srgbClr val="00B050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8CE38EC-24DC-8CDF-F3CA-A1951D1BF0FF}"/>
              </a:ext>
            </a:extLst>
          </p:cNvPr>
          <p:cNvSpPr txBox="1"/>
          <p:nvPr/>
        </p:nvSpPr>
        <p:spPr>
          <a:xfrm>
            <a:off x="3738958" y="3994657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</a:t>
            </a:r>
            <a:endParaRPr lang="en-IL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F911B06-18DF-F869-52E5-54B7D22E6E9B}"/>
                  </a:ext>
                </a:extLst>
              </p:cNvPr>
              <p:cNvSpPr txBox="1"/>
              <p:nvPr/>
            </p:nvSpPr>
            <p:spPr>
              <a:xfrm>
                <a:off x="2972403" y="2930187"/>
                <a:ext cx="174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1X+0Y+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</a:t>
                </a:r>
                <a:endParaRPr lang="en-IL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F911B06-18DF-F869-52E5-54B7D22E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403" y="2930187"/>
                <a:ext cx="1749014" cy="369332"/>
              </a:xfrm>
              <a:prstGeom prst="rect">
                <a:avLst/>
              </a:prstGeom>
              <a:blipFill>
                <a:blip r:embed="rId2"/>
                <a:stretch>
                  <a:fillRect l="-3136" t="-10000" b="-2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0893A23-56B6-6826-B173-EA4F9D3B50A3}"/>
                  </a:ext>
                </a:extLst>
              </p:cNvPr>
              <p:cNvSpPr txBox="1"/>
              <p:nvPr/>
            </p:nvSpPr>
            <p:spPr>
              <a:xfrm>
                <a:off x="2972403" y="4859135"/>
                <a:ext cx="174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0X+1Y+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</a:t>
                </a:r>
                <a:endParaRPr lang="en-IL" dirty="0"/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0893A23-56B6-6826-B173-EA4F9D3B5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403" y="4859135"/>
                <a:ext cx="1749014" cy="369332"/>
              </a:xfrm>
              <a:prstGeom prst="rect">
                <a:avLst/>
              </a:prstGeom>
              <a:blipFill>
                <a:blip r:embed="rId3"/>
                <a:stretch>
                  <a:fillRect l="-3136" t="-8197" b="-245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Oval 158">
            <a:extLst>
              <a:ext uri="{FF2B5EF4-FFF2-40B4-BE49-F238E27FC236}">
                <a16:creationId xmlns:a16="http://schemas.microsoft.com/office/drawing/2014/main" id="{92FEEC89-E7DB-8C5D-1BB0-E26659D33DC7}"/>
              </a:ext>
            </a:extLst>
          </p:cNvPr>
          <p:cNvSpPr/>
          <p:nvPr/>
        </p:nvSpPr>
        <p:spPr>
          <a:xfrm>
            <a:off x="5144399" y="3467915"/>
            <a:ext cx="483198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E138871-5A76-D7E5-A4D2-9D7616686A8C}"/>
              </a:ext>
            </a:extLst>
          </p:cNvPr>
          <p:cNvSpPr txBox="1"/>
          <p:nvPr/>
        </p:nvSpPr>
        <p:spPr>
          <a:xfrm>
            <a:off x="4335212" y="2851662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L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E52E9E1-873A-778D-26CB-8D4353985DA7}"/>
              </a:ext>
            </a:extLst>
          </p:cNvPr>
          <p:cNvSpPr txBox="1"/>
          <p:nvPr/>
        </p:nvSpPr>
        <p:spPr>
          <a:xfrm>
            <a:off x="4337834" y="4192712"/>
            <a:ext cx="2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L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2650525D-5D3E-D2C5-6E15-95C43EADA01E}"/>
              </a:ext>
            </a:extLst>
          </p:cNvPr>
          <p:cNvCxnSpPr>
            <a:cxnSpLocks/>
            <a:endCxn id="159" idx="0"/>
          </p:cNvCxnSpPr>
          <p:nvPr/>
        </p:nvCxnSpPr>
        <p:spPr>
          <a:xfrm flipH="1">
            <a:off x="5385998" y="3355830"/>
            <a:ext cx="245029" cy="112085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F97C8D5-8B06-5466-EF3A-F010007D72EB}"/>
              </a:ext>
            </a:extLst>
          </p:cNvPr>
          <p:cNvSpPr txBox="1"/>
          <p:nvPr/>
        </p:nvSpPr>
        <p:spPr>
          <a:xfrm>
            <a:off x="5530280" y="3088207"/>
            <a:ext cx="65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-1.5</a:t>
            </a:r>
            <a:endParaRPr lang="en-IL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03D6276-0A88-9525-6DAF-172165AF6A51}"/>
                  </a:ext>
                </a:extLst>
              </p:cNvPr>
              <p:cNvSpPr txBox="1"/>
              <p:nvPr/>
            </p:nvSpPr>
            <p:spPr>
              <a:xfrm>
                <a:off x="4821281" y="3946422"/>
                <a:ext cx="3244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03D6276-0A88-9525-6DAF-172165AF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281" y="3946422"/>
                <a:ext cx="3244211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696DBEF-A9C1-0217-DC12-C52D69FBD7C1}"/>
              </a:ext>
            </a:extLst>
          </p:cNvPr>
          <p:cNvCxnSpPr>
            <a:cxnSpLocks/>
            <a:stCxn id="159" idx="6"/>
          </p:cNvCxnSpPr>
          <p:nvPr/>
        </p:nvCxnSpPr>
        <p:spPr>
          <a:xfrm>
            <a:off x="5627597" y="3709514"/>
            <a:ext cx="12521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5D42CADD-CB25-4E5A-34F8-131F8E5F3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1578160"/>
          </a:xfrm>
        </p:spPr>
        <p:txBody>
          <a:bodyPr/>
          <a:lstStyle/>
          <a:p>
            <a:r>
              <a:rPr lang="en-US" dirty="0"/>
              <a:t>multi-layer perceptron (MLP), or in a more common name- </a:t>
            </a:r>
            <a:r>
              <a:rPr lang="en-US" b="1" dirty="0"/>
              <a:t>neural network</a:t>
            </a:r>
            <a:r>
              <a:rPr lang="en-US" dirty="0"/>
              <a:t>, is a better approach to try to handle this data.</a:t>
            </a: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04507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27A2-695B-3764-A1E9-3A59B165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transformation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D623B-E91F-E443-4646-A8632FC23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build “new” features from the data and the classify it!</a:t>
            </a:r>
          </a:p>
          <a:p>
            <a:r>
              <a:rPr lang="en-US" dirty="0"/>
              <a:t>Another example without perceptrons:</a:t>
            </a:r>
            <a:endParaRPr lang="en-IL" dirty="0"/>
          </a:p>
        </p:txBody>
      </p:sp>
      <p:pic>
        <p:nvPicPr>
          <p:cNvPr id="2050" name="Picture 2" descr="Transformation of two circular data sets into higher dimension space... |  Download Scientific Diagram">
            <a:extLst>
              <a:ext uri="{FF2B5EF4-FFF2-40B4-BE49-F238E27FC236}">
                <a16:creationId xmlns:a16="http://schemas.microsoft.com/office/drawing/2014/main" id="{281DBA01-02DC-0E73-9A16-B143A7025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9"/>
          <a:stretch/>
        </p:blipFill>
        <p:spPr bwMode="auto">
          <a:xfrm>
            <a:off x="7828255" y="1349828"/>
            <a:ext cx="4160545" cy="55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5600E3-681A-BED1-EB0B-AC78BBF2B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98" b="12971"/>
          <a:stretch/>
        </p:blipFill>
        <p:spPr>
          <a:xfrm>
            <a:off x="315949" y="3026228"/>
            <a:ext cx="7399557" cy="30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5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803B-AA19-A115-F0BC-E908D726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 classification is not enough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B086B-3C71-5ECD-FCA9-37D340550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We can build a transformation function from our feature data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dirty="0"/>
                  <a:t> to a new linearly separable dataset: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])→[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Now we can separate the dataset with the plane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for example.</a:t>
                </a: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B086B-3C71-5ECD-FCA9-37D340550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Transformation of two circular data sets into higher dimension space... |  Download Scientific Diagram">
            <a:extLst>
              <a:ext uri="{FF2B5EF4-FFF2-40B4-BE49-F238E27FC236}">
                <a16:creationId xmlns:a16="http://schemas.microsoft.com/office/drawing/2014/main" id="{6C46594F-64AF-0CA4-65D3-0A47D79E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44" y="2677885"/>
            <a:ext cx="7141028" cy="387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9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DC24-AF91-4F0C-B125-A4978233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B6F5-11CC-4847-BBE3-35C6A8CE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multiple layers with varying number of neurons in each we can try and transform any input data to some space where it can be linearly separable.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https://www.youtube.com/watch?v=Uf3wnBNXV4k</a:t>
            </a:r>
            <a:endParaRPr lang="en-US" dirty="0"/>
          </a:p>
          <a:p>
            <a:r>
              <a:rPr lang="en-US" dirty="0"/>
              <a:t>The activation function is really important for the transformation.</a:t>
            </a:r>
          </a:p>
          <a:p>
            <a:endParaRPr lang="en-US" b="1" dirty="0"/>
          </a:p>
        </p:txBody>
      </p:sp>
      <p:pic>
        <p:nvPicPr>
          <p:cNvPr id="4100" name="Picture 4" descr="97% on MNIST with a single decision tree (+ t-SNE) | Kaggle">
            <a:extLst>
              <a:ext uri="{FF2B5EF4-FFF2-40B4-BE49-F238E27FC236}">
                <a16:creationId xmlns:a16="http://schemas.microsoft.com/office/drawing/2014/main" id="{04844ACA-F6F6-6C89-3686-4AE8F2C9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984" y="2857349"/>
            <a:ext cx="4374016" cy="39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19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Here are some more activation functions.</a:t>
                </a:r>
              </a:p>
              <a:p>
                <a:r>
                  <a:rPr lang="en-US" u="sng" spc="-4" dirty="0">
                    <a:solidFill>
                      <a:prstClr val="black"/>
                    </a:solidFill>
                    <a:cs typeface="Arial"/>
                  </a:rPr>
                  <a:t>The most used </a:t>
                </a: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is the </a:t>
                </a:r>
                <a:r>
                  <a:rPr lang="en-US" b="1" dirty="0"/>
                  <a:t>rectified linear unit</a:t>
                </a:r>
                <a:r>
                  <a:rPr lang="en-US" dirty="0"/>
                  <a:t> (</a:t>
                </a:r>
                <a:r>
                  <a:rPr lang="en-US" b="1" dirty="0" err="1"/>
                  <a:t>ReLU</a:t>
                </a:r>
                <a:r>
                  <a:rPr lang="en-US" dirty="0"/>
                  <a:t>) </a:t>
                </a: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function:</a:t>
                </a:r>
              </a:p>
              <a:p>
                <a:pPr marL="0" indent="0" algn="ctr">
                  <a:buNone/>
                </a:pP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ar-AE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func>
                      <m:funcPr>
                        <m:ctrlPr>
                          <a:rPr lang="en-US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r>
                  <a:rPr lang="en-US" dirty="0"/>
                  <a:t>Other known activation functions: sigmoid, tanh, leaky </a:t>
                </a:r>
                <a:r>
                  <a:rPr lang="en-US" dirty="0" err="1"/>
                  <a:t>ReLU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702" name="Picture 6" descr="Image result for sigmoid, tanh, leaky ReLU">
            <a:extLst>
              <a:ext uri="{FF2B5EF4-FFF2-40B4-BE49-F238E27FC236}">
                <a16:creationId xmlns:a16="http://schemas.microsoft.com/office/drawing/2014/main" id="{9F5A9F7E-E164-4E56-8311-B8620FE4E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93"/>
          <a:stretch/>
        </p:blipFill>
        <p:spPr bwMode="auto">
          <a:xfrm>
            <a:off x="1210310" y="3747602"/>
            <a:ext cx="9552550" cy="277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sigmoid, tanh, leaky ReLU">
            <a:extLst>
              <a:ext uri="{FF2B5EF4-FFF2-40B4-BE49-F238E27FC236}">
                <a16:creationId xmlns:a16="http://schemas.microsoft.com/office/drawing/2014/main" id="{1FC894A2-C792-4DBF-7414-1EC904758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5" t="64910" r="57991" b="5228"/>
          <a:stretch/>
        </p:blipFill>
        <p:spPr bwMode="auto">
          <a:xfrm>
            <a:off x="9200445" y="1695759"/>
            <a:ext cx="1648178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845DDE-ADC3-2453-AD75-E6945D42B89E}"/>
              </a:ext>
            </a:extLst>
          </p:cNvPr>
          <p:cNvSpPr/>
          <p:nvPr/>
        </p:nvSpPr>
        <p:spPr>
          <a:xfrm>
            <a:off x="6096000" y="5260489"/>
            <a:ext cx="4113007" cy="1043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69535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36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927A-C8B6-4A0D-8521-89C9BED2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D656-4A32-4C0E-8B94-AFAD2B20D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Artificial neural networks</a:t>
            </a:r>
            <a:r>
              <a:rPr lang="en-US" dirty="0"/>
              <a:t> (</a:t>
            </a:r>
            <a:r>
              <a:rPr lang="en-US" b="1" dirty="0"/>
              <a:t>ANN </a:t>
            </a:r>
            <a:r>
              <a:rPr lang="en-US" dirty="0"/>
              <a:t>/</a:t>
            </a:r>
            <a:r>
              <a:rPr lang="en-US" b="1" dirty="0"/>
              <a:t> NN</a:t>
            </a:r>
            <a:r>
              <a:rPr lang="en-US" dirty="0"/>
              <a:t>) are computing systems vaguely inspired by the biological neural networks that constitute animal brains. Such systems "learn" to perform tasks by considering examples, generally without being programmed with task-specific rules.</a:t>
            </a:r>
          </a:p>
          <a:p>
            <a:pPr lvl="1"/>
            <a:r>
              <a:rPr lang="en-US" dirty="0"/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482429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We’ve gotten a linear separator again… not good.</a:t>
                </a:r>
              </a:p>
              <a:p>
                <a:r>
                  <a:rPr lang="en-US" dirty="0"/>
                  <a:t>Remember the activation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07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4ACF-831D-43B7-A8F0-ECAF571F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2-layer NN example: Learned 100 different templates in the first layer and input them into a second layer for final classification.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B92083-8893-4979-ABFC-6BEF03610B4E}"/>
              </a:ext>
            </a:extLst>
          </p:cNvPr>
          <p:cNvGrpSpPr/>
          <p:nvPr/>
        </p:nvGrpSpPr>
        <p:grpSpPr>
          <a:xfrm>
            <a:off x="1955800" y="1891396"/>
            <a:ext cx="8280400" cy="4966604"/>
            <a:chOff x="1524000" y="1524001"/>
            <a:chExt cx="9144000" cy="56783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8611E6-AD16-420B-9AAF-8D43725EA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74" b="15936"/>
            <a:stretch/>
          </p:blipFill>
          <p:spPr>
            <a:xfrm>
              <a:off x="1524000" y="1524001"/>
              <a:ext cx="9144000" cy="3657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69F52F-F60B-420A-9D5E-57A434DE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3324226"/>
              <a:ext cx="475422" cy="3333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E27998-C443-4D1C-A1C1-2F77869F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1860" y="3324223"/>
              <a:ext cx="451720" cy="33337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F0D26D-3EAF-40F1-8D45-F4A671117750}"/>
                </a:ext>
              </a:extLst>
            </p:cNvPr>
            <p:cNvGrpSpPr/>
            <p:nvPr/>
          </p:nvGrpSpPr>
          <p:grpSpPr>
            <a:xfrm>
              <a:off x="2655018" y="4191001"/>
              <a:ext cx="2626745" cy="2114797"/>
              <a:chOff x="1131018" y="4191000"/>
              <a:chExt cx="2626745" cy="211479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5ED0AF9-FFF3-488E-9A09-0ACB2BED8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0" y="4191000"/>
                <a:ext cx="1219200" cy="114299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B3642A2-FD08-42F9-BC38-0FDAF5C1672C}"/>
                  </a:ext>
                </a:extLst>
              </p:cNvPr>
              <p:cNvGrpSpPr/>
              <p:nvPr/>
            </p:nvGrpSpPr>
            <p:grpSpPr>
              <a:xfrm>
                <a:off x="1131018" y="5475191"/>
                <a:ext cx="2626745" cy="830606"/>
                <a:chOff x="1524000" y="5486400"/>
                <a:chExt cx="2626745" cy="83060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76749AA-3165-4CDA-BF6C-2BBEE8C3F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3991" y="5486400"/>
                  <a:ext cx="639214" cy="44823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71CC3E-3313-49A5-A364-8090A3F07ACF}"/>
                    </a:ext>
                  </a:extLst>
                </p:cNvPr>
                <p:cNvSpPr txBox="1"/>
                <p:nvPr/>
              </p:nvSpPr>
              <p:spPr>
                <a:xfrm>
                  <a:off x="1524000" y="5894749"/>
                  <a:ext cx="2626745" cy="422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(100 x [3072+1] matrix)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3E61BC-71BE-49CD-96BB-853AA3223546}"/>
                </a:ext>
              </a:extLst>
            </p:cNvPr>
            <p:cNvGrpSpPr/>
            <p:nvPr/>
          </p:nvGrpSpPr>
          <p:grpSpPr>
            <a:xfrm>
              <a:off x="6508448" y="3948955"/>
              <a:ext cx="2368298" cy="2178452"/>
              <a:chOff x="4984448" y="3948955"/>
              <a:chExt cx="2368298" cy="217845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C59B51-8D3F-48CC-A435-D5EA3C948C62}"/>
                  </a:ext>
                </a:extLst>
              </p:cNvPr>
              <p:cNvGrpSpPr/>
              <p:nvPr/>
            </p:nvGrpSpPr>
            <p:grpSpPr>
              <a:xfrm>
                <a:off x="4984448" y="5256919"/>
                <a:ext cx="2368298" cy="870488"/>
                <a:chOff x="4578216" y="5262283"/>
                <a:chExt cx="2368298" cy="870488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984FD2B-590D-44E7-BFC4-EBBBADE59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51678" y="5262283"/>
                  <a:ext cx="607348" cy="448234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712C4DF-7E51-43AB-8EDD-5C5DB4396863}"/>
                    </a:ext>
                  </a:extLst>
                </p:cNvPr>
                <p:cNvSpPr txBox="1"/>
                <p:nvPr/>
              </p:nvSpPr>
              <p:spPr>
                <a:xfrm>
                  <a:off x="4578216" y="5710515"/>
                  <a:ext cx="2368298" cy="4222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(10 x [100+1] matrix)</a:t>
                  </a: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EB93B4-62F8-464D-8082-EE7A8B2AE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761" y="3948955"/>
                <a:ext cx="928265" cy="1232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DBF7315-04A7-4CB8-9421-913AE28F20B3}"/>
                </a:ext>
              </a:extLst>
            </p:cNvPr>
            <p:cNvGrpSpPr/>
            <p:nvPr/>
          </p:nvGrpSpPr>
          <p:grpSpPr>
            <a:xfrm>
              <a:off x="4840270" y="4403908"/>
              <a:ext cx="2022852" cy="2798398"/>
              <a:chOff x="3316270" y="4403908"/>
              <a:chExt cx="2022852" cy="279839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253680C-AAB5-44A9-A21E-B940D743E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400" y="4403908"/>
                <a:ext cx="54894" cy="12348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A8B0D29-EDBE-43C8-8A8A-6AC2ECBF86F4}"/>
                  </a:ext>
                </a:extLst>
              </p:cNvPr>
              <p:cNvGrpSpPr/>
              <p:nvPr/>
            </p:nvGrpSpPr>
            <p:grpSpPr>
              <a:xfrm>
                <a:off x="3316270" y="5710515"/>
                <a:ext cx="2022852" cy="1491791"/>
                <a:chOff x="3316270" y="5710515"/>
                <a:chExt cx="2022852" cy="149179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E8373EA-0B2B-41FA-8770-627CB40706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7202" y="5710515"/>
                  <a:ext cx="280988" cy="396689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5E7420-7053-40E2-B506-19BD2ABF5446}"/>
                    </a:ext>
                  </a:extLst>
                </p:cNvPr>
                <p:cNvSpPr txBox="1"/>
                <p:nvPr/>
              </p:nvSpPr>
              <p:spPr>
                <a:xfrm>
                  <a:off x="3316270" y="6146665"/>
                  <a:ext cx="2022852" cy="1055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100D intermediate vector </a:t>
                  </a:r>
                </a:p>
              </p:txBody>
            </p:sp>
          </p:grp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413C50-9A03-4372-AD1A-830A52F3362D}"/>
              </a:ext>
            </a:extLst>
          </p:cNvPr>
          <p:cNvCxnSpPr>
            <a:cxnSpLocks/>
          </p:cNvCxnSpPr>
          <p:nvPr/>
        </p:nvCxnSpPr>
        <p:spPr>
          <a:xfrm flipV="1">
            <a:off x="2527035" y="4151146"/>
            <a:ext cx="1357721" cy="478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A2235F-DEAD-4CFF-9C0F-980FD103536B}"/>
              </a:ext>
            </a:extLst>
          </p:cNvPr>
          <p:cNvSpPr txBox="1"/>
          <p:nvPr/>
        </p:nvSpPr>
        <p:spPr>
          <a:xfrm>
            <a:off x="1571495" y="4695925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3072D input vector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2EFBE5-784E-441D-BF48-A92487D8F169}"/>
              </a:ext>
            </a:extLst>
          </p:cNvPr>
          <p:cNvCxnSpPr>
            <a:cxnSpLocks/>
          </p:cNvCxnSpPr>
          <p:nvPr/>
        </p:nvCxnSpPr>
        <p:spPr>
          <a:xfrm flipH="1" flipV="1">
            <a:off x="7438416" y="3734585"/>
            <a:ext cx="1756769" cy="746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C388ABD-F892-4E16-AE0B-4572586D6774}"/>
              </a:ext>
            </a:extLst>
          </p:cNvPr>
          <p:cNvSpPr txBox="1"/>
          <p:nvPr/>
        </p:nvSpPr>
        <p:spPr>
          <a:xfrm>
            <a:off x="8380630" y="4557737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10D results for final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716A74-4008-4EFA-B969-33635E16A52C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390186" y="6073858"/>
            <a:ext cx="940076" cy="19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6F2FC0-E739-421A-AEF3-8EE7B995C046}"/>
              </a:ext>
            </a:extLst>
          </p:cNvPr>
          <p:cNvSpPr txBox="1"/>
          <p:nvPr/>
        </p:nvSpPr>
        <p:spPr>
          <a:xfrm>
            <a:off x="2685468" y="6265266"/>
            <a:ext cx="140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forget the bias!</a:t>
            </a:r>
          </a:p>
        </p:txBody>
      </p:sp>
    </p:spTree>
    <p:extLst>
      <p:ext uri="{BB962C8B-B14F-4D97-AF65-F5344CB8AC3E}">
        <p14:creationId xmlns:p14="http://schemas.microsoft.com/office/powerpoint/2010/main" val="938046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0B83-67B8-48AC-930B-9B50B7F57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4" b="15936"/>
          <a:stretch/>
        </p:blipFill>
        <p:spPr>
          <a:xfrm>
            <a:off x="1955800" y="1868404"/>
            <a:ext cx="8280400" cy="3199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DE0A7-C44B-451D-AFB2-FA6822B4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3442995"/>
            <a:ext cx="430521" cy="291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85B4F2-F5BC-4A71-B712-B865047B0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73" y="3442992"/>
            <a:ext cx="409058" cy="291593"/>
          </a:xfrm>
          <a:prstGeom prst="rect">
            <a:avLst/>
          </a:prstGeo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9631ACF-42F2-44DA-A646-C76752FF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number of weights to learn: </a:t>
            </a:r>
          </a:p>
          <a:p>
            <a:pPr marL="0" indent="0">
              <a:buNone/>
            </a:pPr>
            <a:r>
              <a:rPr lang="en-US" dirty="0"/>
              <a:t>	[3,072+1] x 100 + [100+1] x 10 = 308,310</a:t>
            </a:r>
          </a:p>
          <a:p>
            <a:endParaRPr lang="en-US" dirty="0"/>
          </a:p>
        </p:txBody>
      </p:sp>
      <p:pic>
        <p:nvPicPr>
          <p:cNvPr id="7" name="Picture 4" descr="Sample dense neural network with 2 fully connected layers, 2 dropout layers and a decision layer with sigmoid activation. ">
            <a:extLst>
              <a:ext uri="{FF2B5EF4-FFF2-40B4-BE49-F238E27FC236}">
                <a16:creationId xmlns:a16="http://schemas.microsoft.com/office/drawing/2014/main" id="{BFEB834E-9020-4E8F-8E59-E7B60F9A2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625" b="25280"/>
          <a:stretch/>
        </p:blipFill>
        <p:spPr bwMode="auto">
          <a:xfrm>
            <a:off x="3870961" y="4624470"/>
            <a:ext cx="4114800" cy="136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325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548DE4-71F9-4CE7-AF5A-68058583A5AD}"/>
              </a:ext>
            </a:extLst>
          </p:cNvPr>
          <p:cNvGrpSpPr/>
          <p:nvPr/>
        </p:nvGrpSpPr>
        <p:grpSpPr>
          <a:xfrm>
            <a:off x="3505200" y="2362200"/>
            <a:ext cx="5102896" cy="3810000"/>
            <a:chOff x="2020552" y="2362200"/>
            <a:chExt cx="5102896" cy="381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5AA95F-0182-4EC4-9A44-4D676F78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552" y="2362200"/>
              <a:ext cx="5102896" cy="34004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D2E770-F598-4A26-B1A2-305C8EADC451}"/>
                </a:ext>
              </a:extLst>
            </p:cNvPr>
            <p:cNvSpPr/>
            <p:nvPr/>
          </p:nvSpPr>
          <p:spPr>
            <a:xfrm>
              <a:off x="5791200" y="51816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9E0342-74B4-45DB-8CE6-14BD5C27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8903-F8BC-4C89-AB9A-2F52EED3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graph for a </a:t>
            </a:r>
            <a:r>
              <a:rPr lang="en-US" b="1" dirty="0"/>
              <a:t>2-layer neural network. </a:t>
            </a:r>
          </a:p>
          <a:p>
            <a:pPr lvl="1"/>
            <a:r>
              <a:rPr lang="en-US" dirty="0"/>
              <a:t>Only count layers with tunable weights (so don’t count the input layer).</a:t>
            </a:r>
          </a:p>
          <a:p>
            <a:pPr lvl="1"/>
            <a:r>
              <a:rPr lang="en-US" dirty="0"/>
              <a:t>Each layer is built from perceptrons: weights + bias + activation function.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FDA880-3346-4C28-8712-8BF4B87A2BD9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4800600"/>
            <a:ext cx="2209800" cy="129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B12C52-07E8-4ED8-BA6D-24D32E2BC32F}"/>
              </a:ext>
            </a:extLst>
          </p:cNvPr>
          <p:cNvSpPr txBox="1"/>
          <p:nvPr/>
        </p:nvSpPr>
        <p:spPr>
          <a:xfrm>
            <a:off x="8121070" y="5943601"/>
            <a:ext cx="333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One Neuron/ perceptron</a:t>
            </a:r>
          </a:p>
        </p:txBody>
      </p:sp>
    </p:spTree>
    <p:extLst>
      <p:ext uri="{BB962C8B-B14F-4D97-AF65-F5344CB8AC3E}">
        <p14:creationId xmlns:p14="http://schemas.microsoft.com/office/powerpoint/2010/main" val="586083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349B-F958-455B-B83C-8B25166D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Deep </a:t>
            </a:r>
            <a:r>
              <a:rPr lang="en-US" dirty="0"/>
              <a:t>networks typically have many layers and potentially millions of parameters.</a:t>
            </a:r>
          </a:p>
          <a:p>
            <a:r>
              <a:rPr lang="en-US" b="1" dirty="0"/>
              <a:t>Fully connected layer</a:t>
            </a:r>
            <a:r>
              <a:rPr lang="en-US" dirty="0"/>
              <a:t> is a layer in which all inputs are multiplied for each perceptron with different weights. (this is what we saw until now).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4E063-FA88-41DD-A2FF-9EF1F3ED8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9" b="14456"/>
          <a:stretch/>
        </p:blipFill>
        <p:spPr>
          <a:xfrm>
            <a:off x="1991360" y="3037839"/>
            <a:ext cx="9144000" cy="3672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77424-7580-4EF7-B075-ED2EE8FD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698699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A881-C710-4DA6-A1C8-AC2570A0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23A0-3C94-4778-B819-9CCB7B84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deep NN: Inception network (</a:t>
            </a:r>
            <a:r>
              <a:rPr lang="en-US" dirty="0" err="1"/>
              <a:t>GoogLeNet</a:t>
            </a:r>
            <a:r>
              <a:rPr lang="en-US" dirty="0"/>
              <a:t>, </a:t>
            </a:r>
            <a:r>
              <a:rPr lang="en-US" dirty="0" err="1"/>
              <a:t>Szegedy</a:t>
            </a:r>
            <a:r>
              <a:rPr lang="en-US" dirty="0"/>
              <a:t> et al, 2015)</a:t>
            </a:r>
          </a:p>
          <a:p>
            <a:r>
              <a:rPr lang="en-US" dirty="0"/>
              <a:t>22 layers</a:t>
            </a:r>
          </a:p>
        </p:txBody>
      </p:sp>
      <p:pic>
        <p:nvPicPr>
          <p:cNvPr id="2050" name="Picture 2" descr="Image result for inception network">
            <a:extLst>
              <a:ext uri="{FF2B5EF4-FFF2-40B4-BE49-F238E27FC236}">
                <a16:creationId xmlns:a16="http://schemas.microsoft.com/office/drawing/2014/main" id="{54E44069-3E78-4C59-B884-102AD9E1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2" y="3271520"/>
            <a:ext cx="11997116" cy="3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01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b="1" dirty="0"/>
              <a:t>Optimization</a:t>
            </a:r>
          </a:p>
          <a:p>
            <a:pPr lvl="1"/>
            <a:r>
              <a:rPr lang="en-US" b="1" dirty="0" err="1"/>
              <a:t>Softmax</a:t>
            </a:r>
            <a:r>
              <a:rPr lang="en-US" b="1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82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>
                <a:highlight>
                  <a:srgbClr val="FFFF00"/>
                </a:highlight>
              </a:rPr>
              <a:t>which is the best result currently? Which should be the best result?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40" y="2651760"/>
            <a:ext cx="102201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8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weights- first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/>
              <a:t>which is the best result currently? Which should be the best result?</a:t>
            </a:r>
          </a:p>
          <a:p>
            <a:pPr lvl="1"/>
            <a:r>
              <a:rPr lang="en-US" dirty="0"/>
              <a:t>Let’s use our step activation function from before.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Can’t tell us which class is better… not good enough.</a:t>
            </a:r>
          </a:p>
          <a:p>
            <a:pPr lvl="1"/>
            <a:r>
              <a:rPr lang="en-US" dirty="0"/>
              <a:t>We need a way to quantify the results as more/less likely.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55" t="29166" b="15579"/>
          <a:stretch/>
        </p:blipFill>
        <p:spPr>
          <a:xfrm>
            <a:off x="1676820" y="2266949"/>
            <a:ext cx="2610700" cy="2324100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1E8DFF2-D43B-493A-B278-852369AD5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43007"/>
              </p:ext>
            </p:extLst>
          </p:nvPr>
        </p:nvGraphicFramePr>
        <p:xfrm>
          <a:off x="7974568" y="2409190"/>
          <a:ext cx="955040" cy="20396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5040">
                  <a:extLst>
                    <a:ext uri="{9D8B030D-6E8A-4147-A177-3AD203B41FA5}">
                      <a16:colId xmlns:a16="http://schemas.microsoft.com/office/drawing/2014/main" val="267632484"/>
                    </a:ext>
                  </a:extLst>
                </a:gridCol>
              </a:tblGrid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413267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469118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7108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F492FFDD-D6B9-4E3F-BFAE-676327C4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2409190"/>
            <a:ext cx="1705848" cy="8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07C797-7775-47E6-AF32-6B5AB800FA76}"/>
              </a:ext>
            </a:extLst>
          </p:cNvPr>
          <p:cNvCxnSpPr/>
          <p:nvPr/>
        </p:nvCxnSpPr>
        <p:spPr>
          <a:xfrm>
            <a:off x="4450080" y="3428999"/>
            <a:ext cx="33731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588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layer normalizes all the results so that you get a percentage of correctness for each label and</a:t>
            </a:r>
            <a:r>
              <a:rPr lang="en-US" b="1" dirty="0"/>
              <a:t> in use with the classification problem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is usually added as the last layer in a NN to normalize the results instead of an activation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ACBEB-62AD-4A0F-8329-B19034106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4"/>
          <a:stretch/>
        </p:blipFill>
        <p:spPr>
          <a:xfrm>
            <a:off x="1074969" y="2621279"/>
            <a:ext cx="10042061" cy="39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3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C4C-9D42-4FF1-A174-462FD2B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NN needs?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D644-BC7A-4A0A-8DF7-1ADC4249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DB1A-9D99-4183-BBFE-4D6F5DF0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762000"/>
            <a:ext cx="11408129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33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6379-4D3F-4F87-8E0C-3070B57A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AF0C-C0D0-43B1-A49C-4E7A0DC1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Only during training time</a:t>
            </a:r>
            <a:r>
              <a:rPr lang="en-US" dirty="0"/>
              <a:t>, we need to define an error of the given probabilities and the correct (wanted) probabilities. </a:t>
            </a:r>
          </a:p>
          <a:p>
            <a:r>
              <a:rPr lang="en-US" dirty="0"/>
              <a:t>A known loss function for the classification problem is called</a:t>
            </a:r>
            <a:r>
              <a:rPr lang="en-US" b="1" dirty="0"/>
              <a:t> cross entropy loss.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D2F66-9B7B-421F-8ECB-C0C50C20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5"/>
          <a:stretch/>
        </p:blipFill>
        <p:spPr>
          <a:xfrm>
            <a:off x="1071321" y="2641600"/>
            <a:ext cx="10089998" cy="3870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058384-2B40-49C5-ADE0-D9532EE5E7A9}"/>
              </a:ext>
            </a:extLst>
          </p:cNvPr>
          <p:cNvSpPr/>
          <p:nvPr/>
        </p:nvSpPr>
        <p:spPr>
          <a:xfrm>
            <a:off x="8077200" y="4683760"/>
            <a:ext cx="183896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F5FB4-72C9-4D53-89CB-832A9D9F4411}"/>
              </a:ext>
            </a:extLst>
          </p:cNvPr>
          <p:cNvSpPr/>
          <p:nvPr/>
        </p:nvSpPr>
        <p:spPr>
          <a:xfrm>
            <a:off x="8219440" y="3271520"/>
            <a:ext cx="3444240" cy="67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78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F64E-B0FD-43A8-8A00-71332045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+ </a:t>
            </a:r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Cross entropy is a way to measure “distance” between the wanted distribution of results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given distribution of results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5" descr="q">
            <a:extLst>
              <a:ext uri="{FF2B5EF4-FFF2-40B4-BE49-F238E27FC236}">
                <a16:creationId xmlns:a16="http://schemas.microsoft.com/office/drawing/2014/main" id="{828C1170-6E58-4C85-AAD3-38342D601E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113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p">
            <a:extLst>
              <a:ext uri="{FF2B5EF4-FFF2-40B4-BE49-F238E27FC236}">
                <a16:creationId xmlns:a16="http://schemas.microsoft.com/office/drawing/2014/main" id="{72967570-B167-4819-810F-EBED25A07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3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092658-837B-4F2D-BAAF-D1F55290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13" y="1927990"/>
            <a:ext cx="5118374" cy="43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263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b="1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that minimizes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How do we do this?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9422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b="1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that minimizes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36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b="1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57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6678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b="1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617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mini-batch gradient descent we take only a small subset of images and compute their average loss: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 mean of the subset losses,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/>
                  <a:t> is the size of images subset.</a:t>
                </a:r>
              </a:p>
              <a:p>
                <a:r>
                  <a:rPr lang="en-US" dirty="0"/>
                  <a:t>This approximation of the loss function is </a:t>
                </a:r>
                <a:r>
                  <a:rPr lang="en-US" b="1" dirty="0"/>
                  <a:t>faster to compute but less accurate.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4958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b="1" dirty="0"/>
                  <a:t>No one said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is a convex function.</a:t>
                </a:r>
              </a:p>
              <a:p>
                <a:pPr lvl="1"/>
                <a:r>
                  <a:rPr lang="en-US" b="1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7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F323F1-7A60-4607-A958-A6A38D00B9A0}"/>
              </a:ext>
            </a:extLst>
          </p:cNvPr>
          <p:cNvGrpSpPr/>
          <p:nvPr/>
        </p:nvGrpSpPr>
        <p:grpSpPr>
          <a:xfrm>
            <a:off x="4579217" y="2152568"/>
            <a:ext cx="6244256" cy="4231134"/>
            <a:chOff x="4579217" y="2152568"/>
            <a:chExt cx="6244256" cy="4231134"/>
          </a:xfrm>
        </p:grpSpPr>
        <p:pic>
          <p:nvPicPr>
            <p:cNvPr id="131" name="Image" descr="Image"/>
            <p:cNvPicPr>
              <a:picLocks noChangeAspect="1"/>
            </p:cNvPicPr>
            <p:nvPr/>
          </p:nvPicPr>
          <p:blipFill>
            <a:blip r:embed="rId3"/>
            <a:srcRect r="1987" b="2579"/>
            <a:stretch>
              <a:fillRect/>
            </a:stretch>
          </p:blipFill>
          <p:spPr>
            <a:xfrm>
              <a:off x="4579217" y="2152568"/>
              <a:ext cx="6244256" cy="42311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3" name="describes the slope around a point"/>
            <p:cNvSpPr txBox="1"/>
            <p:nvPr/>
          </p:nvSpPr>
          <p:spPr>
            <a:xfrm>
              <a:off x="6085020" y="5751731"/>
              <a:ext cx="4206124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/>
            <a:p>
              <a:pPr algn="ctr" defTabSz="410751" hangingPunct="0">
                <a:defRPr/>
              </a:pPr>
              <a:endParaRPr sz="2531" kern="0" dirty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4" name="Diamond"/>
            <p:cNvSpPr/>
            <p:nvPr/>
          </p:nvSpPr>
          <p:spPr>
            <a:xfrm rot="18674536">
              <a:off x="8706818" y="3544404"/>
              <a:ext cx="892969" cy="89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190500" dist="12700" dir="1771350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5" name="Circle"/>
            <p:cNvSpPr/>
            <p:nvPr/>
          </p:nvSpPr>
          <p:spPr>
            <a:xfrm>
              <a:off x="9093125" y="3930711"/>
              <a:ext cx="120355" cy="12035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>
                  <a:solidFill>
                    <a:srgbClr val="FFFFFF"/>
                  </a:solidFill>
                </a:defRPr>
              </a:pPr>
              <a:endParaRPr sz="1687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7" name="Line"/>
            <p:cNvSpPr/>
            <p:nvPr/>
          </p:nvSpPr>
          <p:spPr>
            <a:xfrm flipV="1">
              <a:off x="9151102" y="3871682"/>
              <a:ext cx="215819" cy="119206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E570A1-5ABE-435D-9883-2D88BE6F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gradient?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</p:spPr>
            <p:txBody>
              <a:bodyPr/>
              <a:lstStyle/>
              <a:p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describes the direction and magnitude of the</a:t>
                </a:r>
                <a:r>
                  <a:rPr lang="en-US" dirty="0"/>
                  <a:t> fastest increase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around a point </a:t>
                </a:r>
                <a14:m>
                  <m:oMath xmlns:m="http://schemas.openxmlformats.org/officeDocument/2006/math">
                    <m:r>
                      <a:rPr lang="en-US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</m:oMath>
                </a14:m>
                <a:r>
                  <a:rPr lang="en-US" b="1" kern="0" dirty="0">
                    <a:solidFill>
                      <a:srgbClr val="000000"/>
                    </a:solidFill>
                    <a:sym typeface="Helvetica Light"/>
                  </a:rPr>
                  <a:t>.</a:t>
                </a:r>
              </a:p>
              <a:p>
                <a:r>
                  <a:rPr lang="en-US" dirty="0"/>
                  <a:t>Example: gradient of a function of 2 variables: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  <a:blipFill>
                <a:blip r:embed="rId4"/>
                <a:stretch>
                  <a:fillRect l="-931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65" y="2311756"/>
            <a:ext cx="3545087" cy="7768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765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1F94-EF6C-4848-8F1E-08C2824F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neural network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DA15-56B3-4A5E-B38F-1EE86FB0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based: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Human pose detection</a:t>
            </a:r>
          </a:p>
          <a:p>
            <a:pPr lvl="1"/>
            <a:r>
              <a:rPr lang="en-US" dirty="0"/>
              <a:t>3D reconstruction from a signal image</a:t>
            </a:r>
          </a:p>
          <a:p>
            <a:pPr lvl="1"/>
            <a:r>
              <a:rPr lang="en-US" dirty="0"/>
              <a:t>Image captioning</a:t>
            </a:r>
          </a:p>
          <a:p>
            <a:pPr lvl="1"/>
            <a:r>
              <a:rPr lang="en-US" dirty="0"/>
              <a:t>Style transfer</a:t>
            </a:r>
          </a:p>
          <a:p>
            <a:r>
              <a:rPr lang="en-US" dirty="0"/>
              <a:t>Non image based: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Game playing</a:t>
            </a:r>
          </a:p>
          <a:p>
            <a:r>
              <a:rPr lang="en-US" dirty="0"/>
              <a:t>And much-much more…</a:t>
            </a:r>
          </a:p>
        </p:txBody>
      </p:sp>
    </p:spTree>
    <p:extLst>
      <p:ext uri="{BB962C8B-B14F-4D97-AF65-F5344CB8AC3E}">
        <p14:creationId xmlns:p14="http://schemas.microsoft.com/office/powerpoint/2010/main" val="2945559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3CD074-420F-4485-A0F3-BF3EC4438D88}"/>
              </a:ext>
            </a:extLst>
          </p:cNvPr>
          <p:cNvGrpSpPr/>
          <p:nvPr/>
        </p:nvGrpSpPr>
        <p:grpSpPr>
          <a:xfrm>
            <a:off x="5262880" y="897444"/>
            <a:ext cx="7358697" cy="6248400"/>
            <a:chOff x="4734560" y="1148080"/>
            <a:chExt cx="8059737" cy="680917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71E791-9D61-4E40-8C14-A0F6869FA39B}"/>
                </a:ext>
              </a:extLst>
            </p:cNvPr>
            <p:cNvGrpSpPr/>
            <p:nvPr/>
          </p:nvGrpSpPr>
          <p:grpSpPr>
            <a:xfrm>
              <a:off x="4734560" y="1148080"/>
              <a:ext cx="8059737" cy="6809176"/>
              <a:chOff x="518198" y="182346"/>
              <a:chExt cx="8648979" cy="7835336"/>
            </a:xfrm>
          </p:grpSpPr>
          <p:grpSp>
            <p:nvGrpSpPr>
              <p:cNvPr id="168" name="Group"/>
              <p:cNvGrpSpPr/>
              <p:nvPr/>
            </p:nvGrpSpPr>
            <p:grpSpPr>
              <a:xfrm>
                <a:off x="518198" y="182346"/>
                <a:ext cx="8648979" cy="7835336"/>
                <a:chOff x="0" y="0"/>
                <a:chExt cx="12300768" cy="11143588"/>
              </a:xfrm>
            </p:grpSpPr>
            <p:pic>
              <p:nvPicPr>
                <p:cNvPr id="164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3048" y="0"/>
                  <a:ext cx="10709368" cy="97579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65" name="Rectangle"/>
                <p:cNvSpPr/>
                <p:nvPr/>
              </p:nvSpPr>
              <p:spPr>
                <a:xfrm>
                  <a:off x="765920" y="1199808"/>
                  <a:ext cx="1638281" cy="712469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6" name="Rectangle"/>
                <p:cNvSpPr/>
                <p:nvPr/>
              </p:nvSpPr>
              <p:spPr>
                <a:xfrm rot="17805386">
                  <a:off x="2758046" y="5290689"/>
                  <a:ext cx="1538282" cy="712469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7" name="Rectangle"/>
                <p:cNvSpPr/>
                <p:nvPr/>
              </p:nvSpPr>
              <p:spPr>
                <a:xfrm rot="14623735">
                  <a:off x="7839764" y="4977550"/>
                  <a:ext cx="1538283" cy="74749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sp>
            <p:nvSpPr>
              <p:cNvPr id="173" name="Line"/>
              <p:cNvSpPr/>
              <p:nvPr/>
            </p:nvSpPr>
            <p:spPr>
              <a:xfrm flipH="1">
                <a:off x="5141349" y="2079289"/>
                <a:ext cx="224307" cy="623969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" name="Line"/>
              <p:cNvSpPr/>
              <p:nvPr/>
            </p:nvSpPr>
            <p:spPr>
              <a:xfrm flipH="1">
                <a:off x="5078002" y="4892577"/>
                <a:ext cx="420388" cy="146101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" name="Line"/>
              <p:cNvSpPr/>
              <p:nvPr/>
            </p:nvSpPr>
            <p:spPr>
              <a:xfrm flipH="1">
                <a:off x="4804369" y="2803614"/>
                <a:ext cx="295447" cy="535325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" name="Line"/>
              <p:cNvSpPr/>
              <p:nvPr/>
            </p:nvSpPr>
            <p:spPr>
              <a:xfrm flipH="1">
                <a:off x="4768926" y="5027737"/>
                <a:ext cx="267389" cy="13246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52E078-D214-4F25-B61E-22CD5290B2CF}"/>
                </a:ext>
              </a:extLst>
            </p:cNvPr>
            <p:cNvSpPr/>
            <p:nvPr/>
          </p:nvSpPr>
          <p:spPr>
            <a:xfrm>
              <a:off x="9205477" y="2540808"/>
              <a:ext cx="254000" cy="25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iterative algorithm for finding local minima of functions.</a:t>
                </a:r>
              </a:p>
              <a:p>
                <a:r>
                  <a:rPr lang="en-US" dirty="0"/>
                  <a:t> starts at a random point and moves step-by-step in the direction and proportional magnitude of the negative of the gradient of the point he is currently in: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“proportional magnitude” ==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“proper use” this algorithm converges to a local minimum which is depended on the starting point.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  <a:blipFill>
                <a:blip r:embed="rId3"/>
                <a:stretch>
                  <a:fillRect l="-1659" t="-900" r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2" name="Picture 4">
            <a:extLst>
              <a:ext uri="{FF2B5EF4-FFF2-40B4-BE49-F238E27FC236}">
                <a16:creationId xmlns:a16="http://schemas.microsoft.com/office/drawing/2014/main" id="{126BA808-0AE3-4437-B831-4E954F80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9" y="3545394"/>
            <a:ext cx="4819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616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186A-454D-4012-85B9-9E874AEF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step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known as </a:t>
                </a:r>
                <a:r>
                  <a:rPr lang="en-US" b="1" dirty="0"/>
                  <a:t>learning rate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hyperparameter: </a:t>
                </a:r>
                <a:r>
                  <a:rPr lang="en-US" dirty="0"/>
                  <a:t>an unknown variable that is configured by the user (unlike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the system “learns”).</a:t>
                </a:r>
              </a:p>
              <a:p>
                <a:r>
                  <a:rPr lang="en-US" dirty="0"/>
                  <a:t>The learning rate can change over time- after several steps you can make the step size smaller for finer results (this is known as </a:t>
                </a:r>
                <a:r>
                  <a:rPr lang="en-US" b="1" dirty="0"/>
                  <a:t>learning rate decay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Image result for gradient descent step size">
            <a:extLst>
              <a:ext uri="{FF2B5EF4-FFF2-40B4-BE49-F238E27FC236}">
                <a16:creationId xmlns:a16="http://schemas.microsoft.com/office/drawing/2014/main" id="{EEC5AA23-C771-47FB-BCE5-E223FDBD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429" y="3214054"/>
            <a:ext cx="9395142" cy="36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13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learning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444" t="30068"/>
          <a:stretch/>
        </p:blipFill>
        <p:spPr>
          <a:xfrm>
            <a:off x="4003040" y="1682552"/>
            <a:ext cx="4805680" cy="47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1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local minima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67294-52A4-44C8-8113-C0E0AD3C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iterative algorithm for finding local minima of functions.</a:t>
            </a:r>
          </a:p>
          <a:p>
            <a:r>
              <a:rPr lang="en-US" dirty="0"/>
              <a:t> we can initiate this procedure several times from several random staring points and take the minimum of all output minimum points- this way we can get a better result.</a:t>
            </a:r>
          </a:p>
        </p:txBody>
      </p:sp>
    </p:spTree>
    <p:extLst>
      <p:ext uri="{BB962C8B-B14F-4D97-AF65-F5344CB8AC3E}">
        <p14:creationId xmlns:p14="http://schemas.microsoft.com/office/powerpoint/2010/main" val="2343095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E0E5-B857-44DF-A08C-001C44BFC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the two methods is called </a:t>
            </a:r>
            <a:r>
              <a:rPr lang="en-US" b="1" dirty="0"/>
              <a:t>Mini-batch gradient descent.</a:t>
            </a:r>
          </a:p>
          <a:p>
            <a:r>
              <a:rPr lang="en-US" dirty="0"/>
              <a:t>Almost always mis-called </a:t>
            </a:r>
            <a:r>
              <a:rPr lang="en-US" b="1" dirty="0"/>
              <a:t>stochastic gradient descent (SGD)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This is the name only if the batch size is 1.</a:t>
            </a:r>
          </a:p>
          <a:p>
            <a:endParaRPr lang="en-US" dirty="0"/>
          </a:p>
        </p:txBody>
      </p:sp>
      <p:pic>
        <p:nvPicPr>
          <p:cNvPr id="4" name="Picture 2" descr="Image result for mini batch vs stochastic gradient descent">
            <a:extLst>
              <a:ext uri="{FF2B5EF4-FFF2-40B4-BE49-F238E27FC236}">
                <a16:creationId xmlns:a16="http://schemas.microsoft.com/office/drawing/2014/main" id="{D349287A-5F3A-4177-9342-6B0947D9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" y="2455237"/>
            <a:ext cx="10708640" cy="416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91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291"/>
          <a:stretch/>
        </p:blipFill>
        <p:spPr>
          <a:xfrm>
            <a:off x="1097280" y="1107976"/>
            <a:ext cx="9144000" cy="46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8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b="1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34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2D input data with different scales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weights needed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significant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much larger and hence make the loss function ellipsoid in one direction.</a:t>
                </a:r>
              </a:p>
              <a:p>
                <a:r>
                  <a:rPr lang="en-US" dirty="0"/>
                  <a:t>This will cause the gradient descent method to converge in more steps than if the two axis where at the same scale.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Screen-Shot-2018-01-23-at-2.27.20-PM">
            <a:extLst>
              <a:ext uri="{FF2B5EF4-FFF2-40B4-BE49-F238E27FC236}">
                <a16:creationId xmlns:a16="http://schemas.microsoft.com/office/drawing/2014/main" id="{D44D96FC-8BBD-429E-84F4-B7BC7C52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26645" r="7570" b="7356"/>
          <a:stretch/>
        </p:blipFill>
        <p:spPr bwMode="auto">
          <a:xfrm>
            <a:off x="3445850" y="3210560"/>
            <a:ext cx="8746150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474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</p:spPr>
            <p:txBody>
              <a:bodyPr/>
              <a:lstStyle/>
              <a:p>
                <a:r>
                  <a:rPr lang="en-US" dirty="0"/>
                  <a:t>In order to overcome this, we shall normalize the data before the entrance to the NN: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This should be done for each dimension of the input vector independently.</a:t>
                </a:r>
              </a:p>
              <a:p>
                <a:r>
                  <a:rPr lang="en-US" dirty="0"/>
                  <a:t>The test data should be normalized with the same variables found in the train data.</a:t>
                </a:r>
              </a:p>
              <a:p>
                <a:r>
                  <a:rPr lang="en-US" dirty="0"/>
                  <a:t>This is a common practice to do even if the data are at the same scale for all dimensions since the default hyperparameters for all NN are based on such normalized data.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  <a:blipFill>
                <a:blip r:embed="rId2"/>
                <a:stretch>
                  <a:fillRect l="-931" t="-918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753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A87-1047-4744-9709-8AA8EF2D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B184-0904-4FB7-867F-E4F69322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frameworks are build on learning from examples, so the data is important.</a:t>
            </a:r>
          </a:p>
          <a:p>
            <a:r>
              <a:rPr lang="en-US" dirty="0"/>
              <a:t>Usually, we split the data to 3 different datasets:</a:t>
            </a:r>
          </a:p>
          <a:p>
            <a:pPr lvl="1"/>
            <a:r>
              <a:rPr lang="en-US" dirty="0"/>
              <a:t>Train: to train the weights.</a:t>
            </a:r>
          </a:p>
          <a:p>
            <a:pPr lvl="1"/>
            <a:r>
              <a:rPr lang="en-US" dirty="0"/>
              <a:t>Validation: test the resulted NN with specific architecture on unseen data.</a:t>
            </a:r>
          </a:p>
          <a:p>
            <a:pPr lvl="1"/>
            <a:r>
              <a:rPr lang="en-US" dirty="0"/>
              <a:t>Test: compare different types of NN architectures/ change in hyperparameters which are not learned.</a:t>
            </a:r>
          </a:p>
          <a:p>
            <a:r>
              <a:rPr lang="en-US" dirty="0"/>
              <a:t>If we don’t have a validation dataset, we will eventually change the architecture/ hyperparameters so they will fit the test data- basically learning on the unseen dataset- </a:t>
            </a:r>
            <a:r>
              <a:rPr lang="en-US" b="1" dirty="0"/>
              <a:t>not good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7BBB5-4734-4417-A79D-3BC3CF88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59"/>
          <a:stretch/>
        </p:blipFill>
        <p:spPr>
          <a:xfrm>
            <a:off x="987838" y="5394960"/>
            <a:ext cx="1021632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924F-B4B5-466E-BDFB-B068BC4B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8B16-62F8-4450-902F-70F48ADD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6" name="Picture 4" descr="Related image">
            <a:extLst>
              <a:ext uri="{FF2B5EF4-FFF2-40B4-BE49-F238E27FC236}">
                <a16:creationId xmlns:a16="http://schemas.microsoft.com/office/drawing/2014/main" id="{34E34F3C-274E-484E-8D28-5A869757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3727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016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577E-1DCA-4CF1-B0B7-E57751A2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44FB-64D1-4142-8E57-2AE0A3E6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connected </a:t>
            </a:r>
            <a:r>
              <a:rPr lang="en-US" dirty="0" err="1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4496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15660</TotalTime>
  <Words>3528</Words>
  <Application>Microsoft Office PowerPoint</Application>
  <PresentationFormat>Widescreen</PresentationFormat>
  <Paragraphs>477</Paragraphs>
  <Slides>90</Slides>
  <Notes>7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Calibri</vt:lpstr>
      <vt:lpstr>Cambria Math</vt:lpstr>
      <vt:lpstr>Helvetica Light</vt:lpstr>
      <vt:lpstr>Times New Roman</vt:lpstr>
      <vt:lpstr>Wingdings</vt:lpstr>
      <vt:lpstr>class_layout</vt:lpstr>
      <vt:lpstr>Image</vt:lpstr>
      <vt:lpstr>NN basics</vt:lpstr>
      <vt:lpstr>References</vt:lpstr>
      <vt:lpstr>contents</vt:lpstr>
      <vt:lpstr>contents</vt:lpstr>
      <vt:lpstr>What will we know to do?</vt:lpstr>
      <vt:lpstr>What is a neural network</vt:lpstr>
      <vt:lpstr>What does a NN needs?</vt:lpstr>
      <vt:lpstr>What a neural network can do?</vt:lpstr>
      <vt:lpstr>Object recognition</vt:lpstr>
      <vt:lpstr>Object recognition</vt:lpstr>
      <vt:lpstr>Human pose detection</vt:lpstr>
      <vt:lpstr>3D reconstruction from a single image</vt:lpstr>
      <vt:lpstr>Image captioning</vt:lpstr>
      <vt:lpstr>Style transfer</vt:lpstr>
      <vt:lpstr>Object recognition challenges</vt:lpstr>
      <vt:lpstr>Challenge: variable viewpoint</vt:lpstr>
      <vt:lpstr>Challenge: variable illumination</vt:lpstr>
      <vt:lpstr>Challenge: scale</vt:lpstr>
      <vt:lpstr>Challenge: deformation</vt:lpstr>
      <vt:lpstr>Challenge: occlusion</vt:lpstr>
      <vt:lpstr>Challenge: background clutter</vt:lpstr>
      <vt:lpstr>Challenge: intra-class variations</vt:lpstr>
      <vt:lpstr>Object recognition challenges</vt:lpstr>
      <vt:lpstr>contents</vt:lpstr>
      <vt:lpstr>perceptron</vt:lpstr>
      <vt:lpstr>MNIST + LeNet-5</vt:lpstr>
      <vt:lpstr>                Large Scale Visual Recognition Challenge (ILSVRC)</vt:lpstr>
      <vt:lpstr>ILSVRC winners</vt:lpstr>
      <vt:lpstr>contents</vt:lpstr>
      <vt:lpstr>Perceptron </vt:lpstr>
      <vt:lpstr>hyperplane</vt:lpstr>
      <vt:lpstr>hyperplane</vt:lpstr>
      <vt:lpstr>hyperplane</vt:lpstr>
      <vt:lpstr>hyperplane</vt:lpstr>
      <vt:lpstr>hyperplane</vt:lpstr>
      <vt:lpstr>Activation function</vt:lpstr>
      <vt:lpstr>perceptron: Inspiration from Biology</vt:lpstr>
      <vt:lpstr>Images as inputs </vt:lpstr>
      <vt:lpstr>Images as inputs</vt:lpstr>
      <vt:lpstr>CIFAR10 dataset</vt:lpstr>
      <vt:lpstr>CIFAR10 dataset</vt:lpstr>
      <vt:lpstr>What is the best separator for such data? </vt:lpstr>
      <vt:lpstr>What is the best separator for such data? </vt:lpstr>
      <vt:lpstr>Perceptron: template matching interpretation</vt:lpstr>
      <vt:lpstr>Perceptron: template matching interpretation</vt:lpstr>
      <vt:lpstr>Perceptron: template matching interpretation</vt:lpstr>
      <vt:lpstr>contents</vt:lpstr>
      <vt:lpstr>Hyperplanes and image classification</vt:lpstr>
      <vt:lpstr>Dense layer</vt:lpstr>
      <vt:lpstr>Dense layer</vt:lpstr>
      <vt:lpstr>contents</vt:lpstr>
      <vt:lpstr>PowerPoint Presentation</vt:lpstr>
      <vt:lpstr>Hyperplane classification is not enough</vt:lpstr>
      <vt:lpstr>Hyperplane classification is not enough</vt:lpstr>
      <vt:lpstr>Feature transformation</vt:lpstr>
      <vt:lpstr>Hyperplane classification is not enough</vt:lpstr>
      <vt:lpstr>Feature transformation</vt:lpstr>
      <vt:lpstr>Activation functions</vt:lpstr>
      <vt:lpstr>Multi-layer NN</vt:lpstr>
      <vt:lpstr>Multi-layer NN</vt:lpstr>
      <vt:lpstr>Multi-layer NN</vt:lpstr>
      <vt:lpstr>Multi-layer NN</vt:lpstr>
      <vt:lpstr>Neural network architecture</vt:lpstr>
      <vt:lpstr>Neural network architecture</vt:lpstr>
      <vt:lpstr>Neural network architecture</vt:lpstr>
      <vt:lpstr>contents</vt:lpstr>
      <vt:lpstr>Optimizing the weights</vt:lpstr>
      <vt:lpstr>Optimizing the weights- first try</vt:lpstr>
      <vt:lpstr>Softmax layer</vt:lpstr>
      <vt:lpstr>Cross entropy loss function</vt:lpstr>
      <vt:lpstr>Cross entropy loss + softmax </vt:lpstr>
      <vt:lpstr>Total loss</vt:lpstr>
      <vt:lpstr>Total loss</vt:lpstr>
      <vt:lpstr>contents</vt:lpstr>
      <vt:lpstr>Finding the best W</vt:lpstr>
      <vt:lpstr>Finding the best W</vt:lpstr>
      <vt:lpstr>Mini-batch</vt:lpstr>
      <vt:lpstr>Finding the best W</vt:lpstr>
      <vt:lpstr>What is a gradient?</vt:lpstr>
      <vt:lpstr>Gradient descent</vt:lpstr>
      <vt:lpstr>Gradient descent- step size</vt:lpstr>
      <vt:lpstr>Examples of learning rates</vt:lpstr>
      <vt:lpstr>Gradient descent- local minima</vt:lpstr>
      <vt:lpstr>Mini-batch gradient descent</vt:lpstr>
      <vt:lpstr>Loss noise</vt:lpstr>
      <vt:lpstr>contents</vt:lpstr>
      <vt:lpstr>Data normalization</vt:lpstr>
      <vt:lpstr>Data normalization</vt:lpstr>
      <vt:lpstr>Testing the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 </dc:creator>
  <cp:lastModifiedBy>Yoni Chechik</cp:lastModifiedBy>
  <cp:revision>262</cp:revision>
  <dcterms:created xsi:type="dcterms:W3CDTF">2019-11-08T16:12:10Z</dcterms:created>
  <dcterms:modified xsi:type="dcterms:W3CDTF">2023-01-19T14:50:35Z</dcterms:modified>
</cp:coreProperties>
</file>